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  <p:sldId id="256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D729BED0-FC15-405E-9D6F-EB39DFB5F714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5AAA96B-D42C-4F6B-994A-EEAB7BF64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BED0-FC15-405E-9D6F-EB39DFB5F714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A96B-D42C-4F6B-994A-EEAB7BF64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BED0-FC15-405E-9D6F-EB39DFB5F714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A96B-D42C-4F6B-994A-EEAB7BF64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29BED0-FC15-405E-9D6F-EB39DFB5F714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AAA96B-D42C-4F6B-994A-EEAB7BF64C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D729BED0-FC15-405E-9D6F-EB39DFB5F714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5AAA96B-D42C-4F6B-994A-EEAB7BF64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BED0-FC15-405E-9D6F-EB39DFB5F714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A96B-D42C-4F6B-994A-EEAB7BF64C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BED0-FC15-405E-9D6F-EB39DFB5F714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A96B-D42C-4F6B-994A-EEAB7BF64C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29BED0-FC15-405E-9D6F-EB39DFB5F714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AAA96B-D42C-4F6B-994A-EEAB7BF64C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BED0-FC15-405E-9D6F-EB39DFB5F714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A96B-D42C-4F6B-994A-EEAB7BF64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29BED0-FC15-405E-9D6F-EB39DFB5F714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AAA96B-D42C-4F6B-994A-EEAB7BF64C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29BED0-FC15-405E-9D6F-EB39DFB5F714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AAA96B-D42C-4F6B-994A-EEAB7BF64C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29BED0-FC15-405E-9D6F-EB39DFB5F714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AAA96B-D42C-4F6B-994A-EEAB7BF64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3999" y="195944"/>
            <a:ext cx="11565467" cy="58782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ea typeface="Batang" panose="02030600000101010101" pitchFamily="18" charset="-127"/>
                <a:cs typeface="Times New Roman" pitchFamily="18" charset="0"/>
              </a:rPr>
              <a:t>ГОСУДАРСТВЕННОЕ БЮДЖЕТНОЕ ОБРАЗОВАТЕЛЬНОЕ УЧРЕЖДЕНИЕ ШКОЛА № 536 ИМЕНИ Т. И. ГОНЧАРОВОЙ МОСКОВСКОГО РАЙОНА САНКТ-ПЕТЕРБУРГА</a:t>
            </a:r>
            <a:endParaRPr lang="ru-RU" sz="2000" b="1" dirty="0">
              <a:latin typeface="Times New Roman" pitchFamily="18" charset="0"/>
              <a:ea typeface="Batang" panose="02030600000101010101" pitchFamily="18" charset="-127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132" y="1136468"/>
            <a:ext cx="11499668" cy="5408023"/>
          </a:xfrm>
        </p:spPr>
        <p:txBody>
          <a:bodyPr>
            <a:normAutofit lnSpcReduction="10000"/>
          </a:bodyPr>
          <a:lstStyle/>
          <a:p>
            <a:endParaRPr lang="ru-RU" sz="5400" b="1" i="1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ru-RU" sz="5400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Образовательная программа дошкольного образования</a:t>
            </a:r>
          </a:p>
          <a:p>
            <a:endParaRPr lang="ru-RU" sz="5400" b="1" i="1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ru-RU" sz="5400" b="1" i="1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r"/>
            <a:r>
              <a:rPr lang="ru-RU" sz="1800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Директор ГБОУ школы  №  563  </a:t>
            </a:r>
          </a:p>
          <a:p>
            <a:pPr algn="r"/>
            <a:r>
              <a:rPr lang="ru-RU" sz="1800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Московского района Санкт-Петербурга: </a:t>
            </a:r>
          </a:p>
          <a:p>
            <a:pPr algn="r"/>
            <a:r>
              <a:rPr lang="ru-RU" sz="1800" b="1" i="1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Дрёмин</a:t>
            </a:r>
            <a:r>
              <a:rPr lang="ru-RU" sz="1800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Д.В.</a:t>
            </a:r>
            <a:endParaRPr lang="ru-RU" sz="1800" b="1" i="1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ru-RU" sz="5400" b="1" i="1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9218" name="AutoShape 2" descr="https://top-fon.com/uploads/posts/2023-02/1675235434_top-fon-com-p-fon-dlya-prezentatsii-delovoi-stil-ramka-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0" name="AutoShape 4" descr="https://top-fon.com/uploads/posts/2023-02/1675569741_top-fon-com-p-fon-prezentatsii-delovoi-stil-2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2" name="AutoShape 6" descr="https://top-fon.com/uploads/posts/2023-02/1675231674_top-fon-com-p-foni-dlya-prezentatsii-strogie-delovie-2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4" name="AutoShape 8" descr="https://top-fon.com/uploads/posts/2023-02/1675340647_top-fon-com-p-fon-dlya-prezentatsii-delovoi-stil-detskii-16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6" name="AutoShape 10" descr="https://top-fon.com/uploads/posts/2023-01/1674924190_top-fon-com-p-fon-prezentatsii-delovoi-stil-skachat-besp-2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2843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5600" y="338667"/>
            <a:ext cx="11430000" cy="4919133"/>
          </a:xfrm>
        </p:spPr>
        <p:txBody>
          <a:bodyPr>
            <a:normAutofit fontScale="925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ru-RU" sz="2000" dirty="0" smtClean="0"/>
              <a:t>ребенок </a:t>
            </a:r>
            <a:r>
              <a:rPr lang="ru-RU" sz="2000" dirty="0" smtClean="0"/>
              <a:t>участвует в создании индивидуальных и коллективных творческих работ, тематических композиций к праздничным утренникам и развлечениям, художественных проектах; </a:t>
            </a:r>
            <a:endParaRPr lang="ru-RU" sz="2000" dirty="0" smtClean="0"/>
          </a:p>
          <a:p>
            <a:pPr algn="l">
              <a:buFont typeface="Wingdings" pitchFamily="2" charset="2"/>
              <a:buChar char="Ø"/>
            </a:pPr>
            <a:r>
              <a:rPr lang="ru-RU" sz="2000" dirty="0" smtClean="0"/>
              <a:t>ребенок </a:t>
            </a:r>
            <a:r>
              <a:rPr lang="ru-RU" sz="2000" dirty="0" smtClean="0"/>
              <a:t>самостоятельно выбирает технику и выразительные средства для наиболее точной передачи образа и своего замысла, способен создавать сложные объекты и композиции, преобразовывать и использовать с учетом игровой ситуации; </a:t>
            </a:r>
            <a:endParaRPr lang="ru-RU" sz="2000" dirty="0" smtClean="0"/>
          </a:p>
          <a:p>
            <a:pPr algn="l">
              <a:buFont typeface="Wingdings" pitchFamily="2" charset="2"/>
              <a:buChar char="Ø"/>
            </a:pPr>
            <a:r>
              <a:rPr lang="ru-RU" sz="2000" dirty="0" smtClean="0"/>
              <a:t>ребенок </a:t>
            </a:r>
            <a:r>
              <a:rPr lang="ru-RU" sz="2000" dirty="0" smtClean="0"/>
              <a:t>владеет разными формами и видами игры, различает условную и реальную ситуации, предлагает и объясняет замысел игры, комбинирует сюжеты на основе реальных, вымышленных событий, выполняет несколько ролей в одной игре, подбирает разные средства для создания игровых образов, согласовывает свои интересы с интересами партнеров по игре, управляет персонажами в режиссерской игре; </a:t>
            </a:r>
            <a:endParaRPr lang="ru-RU" sz="2000" dirty="0" smtClean="0"/>
          </a:p>
          <a:p>
            <a:pPr algn="l">
              <a:buFont typeface="Wingdings" pitchFamily="2" charset="2"/>
              <a:buChar char="Ø"/>
            </a:pPr>
            <a:r>
              <a:rPr lang="ru-RU" sz="2000" dirty="0" smtClean="0"/>
              <a:t>ребенок </a:t>
            </a:r>
            <a:r>
              <a:rPr lang="ru-RU" sz="2000" dirty="0" smtClean="0"/>
              <a:t>проявляет интерес к игровому экспериментированию с предметами, к развивающим и познавательным играм, в играх с готовым содержанием и правилами может объяснить содержание и правила игры другим детям, в совместной игре следит за точным выполнением правил всеми участниками; </a:t>
            </a:r>
            <a:endParaRPr lang="ru-RU" sz="2000" dirty="0" smtClean="0"/>
          </a:p>
          <a:p>
            <a:pPr algn="l">
              <a:buFont typeface="Wingdings" pitchFamily="2" charset="2"/>
              <a:buChar char="Ø"/>
            </a:pPr>
            <a:r>
              <a:rPr lang="ru-RU" sz="2000" dirty="0" smtClean="0"/>
              <a:t>ребенок </a:t>
            </a:r>
            <a:r>
              <a:rPr lang="ru-RU" sz="2000" dirty="0" smtClean="0"/>
              <a:t>способен планировать свои действия, направленные на достижение конкретной цели; демонстрирует сформированные предпосылки к учебной деятельности и элементы готовности к школьному обучению.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067" y="365125"/>
            <a:ext cx="11717866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Часть образовательной программы формируемая участниками образовательных отношений, представлена парциальными программами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053384" y="1825625"/>
            <a:ext cx="2300416" cy="435133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7881" y="2051222"/>
            <a:ext cx="3534033" cy="19441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Автор: </a:t>
            </a:r>
            <a:r>
              <a:rPr lang="ru-RU" b="1" dirty="0" err="1" smtClean="0"/>
              <a:t>Алифанова</a:t>
            </a:r>
            <a:r>
              <a:rPr lang="ru-RU" b="1" dirty="0" smtClean="0"/>
              <a:t> Г.Т.</a:t>
            </a:r>
          </a:p>
          <a:p>
            <a:pPr algn="ctr"/>
            <a:r>
              <a:rPr lang="ru-RU" b="1" dirty="0" err="1" smtClean="0"/>
              <a:t>Петербурговедение</a:t>
            </a:r>
            <a:r>
              <a:rPr lang="ru-RU" b="1" dirty="0" smtClean="0"/>
              <a:t> для малышей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27654" y="4382530"/>
            <a:ext cx="3459892" cy="18864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Автор: </a:t>
            </a:r>
            <a:r>
              <a:rPr lang="ru-RU" b="1" dirty="0" err="1" smtClean="0"/>
              <a:t>Веракса</a:t>
            </a:r>
            <a:r>
              <a:rPr lang="ru-RU" b="1" dirty="0" smtClean="0"/>
              <a:t> </a:t>
            </a:r>
            <a:r>
              <a:rPr lang="ru-RU" b="1" dirty="0" smtClean="0"/>
              <a:t>Н.Е.</a:t>
            </a:r>
          </a:p>
          <a:p>
            <a:pPr algn="ctr"/>
            <a:r>
              <a:rPr lang="ru-RU" b="1" dirty="0" smtClean="0"/>
              <a:t>ФГОС Мир физических явлений. Опыты и эксперименты в дошкольном детстве.</a:t>
            </a:r>
            <a:endParaRPr lang="ru-RU" b="1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364627" y="2075936"/>
            <a:ext cx="3789405" cy="19276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Автор: Белая </a:t>
            </a:r>
            <a:r>
              <a:rPr lang="ru-RU" b="1" dirty="0" smtClean="0"/>
              <a:t>К.Ю.</a:t>
            </a:r>
          </a:p>
          <a:p>
            <a:pPr algn="ctr"/>
            <a:r>
              <a:rPr lang="ru-RU" b="1" dirty="0" smtClean="0"/>
              <a:t>ФГОС Формирование основ безопасности у дошкольников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5514" y="4407243"/>
            <a:ext cx="3418701" cy="18452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Автор : Павлова </a:t>
            </a:r>
            <a:r>
              <a:rPr lang="ru-RU" b="1" dirty="0" smtClean="0"/>
              <a:t>Л.Ю.</a:t>
            </a:r>
          </a:p>
          <a:p>
            <a:pPr algn="ctr"/>
            <a:r>
              <a:rPr lang="ru-RU" b="1" dirty="0" smtClean="0"/>
              <a:t>ФГОС Сборник д</a:t>
            </a:r>
            <a:r>
              <a:rPr lang="ru-RU" b="1" i="1" dirty="0" smtClean="0"/>
              <a:t>идакт</a:t>
            </a:r>
            <a:r>
              <a:rPr lang="ru-RU" b="1" dirty="0" smtClean="0"/>
              <a:t>ических игр по ознакомлению с окружающим миром.</a:t>
            </a:r>
            <a:endParaRPr lang="ru-RU" b="1" dirty="0" smtClean="0"/>
          </a:p>
        </p:txBody>
      </p:sp>
      <p:sp>
        <p:nvSpPr>
          <p:cNvPr id="2050" name="AutoShape 2" descr="https://top-fon.com/uploads/posts/2023-02/1675231674_top-fon-com-p-foni-dlya-prezentatsii-strogie-delovie-2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8619"/>
            <a:ext cx="11900263" cy="726510"/>
          </a:xfrm>
        </p:spPr>
        <p:txBody>
          <a:bodyPr>
            <a:noAutofit/>
          </a:bodyPr>
          <a:lstStyle/>
          <a:p>
            <a:endParaRPr lang="ru-RU" sz="2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2860" y="745067"/>
            <a:ext cx="11401939" cy="5046133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обеспечивает разностороннее развитие детей в возрасте от 2 лет до завершения образования с учетом с учетом их возрастных и индивидуальных особенностей.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00000"/>
              </a:lnSpc>
              <a:buFont typeface="Wingdings" pitchFamily="2" charset="2"/>
              <a:buChar char="q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00000"/>
              </a:lnSpc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Программы разработана на основе федеральной образовательной программы дошкольного образования (Приказ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России от 25.11.2022 №1028) (ФОП ДО).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00000"/>
              </a:lnSpc>
              <a:buFont typeface="Wingdings" pitchFamily="2" charset="2"/>
              <a:buChar char="q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00000"/>
              </a:lnSpc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своему организационно-управленческому статусу обладает модульной структурой и реализует принципы ФГОС ДО, включает три основных раздела – целевой, содержательный и организационный, в каждом из них предусматривается обязательная часть и часть, формируемая участниками образовательных отношений.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00000"/>
              </a:lnSpc>
              <a:buFont typeface="Wingdings" pitchFamily="2" charset="2"/>
              <a:buChar char="q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00000"/>
              </a:lnSpc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часть Программы предполагает комплексный подход, обеспечивая развитие детей во всех пяти взаимодополняющих образовательных областях</a:t>
            </a:r>
            <a:endParaRPr lang="ru-RU" b="1" dirty="0">
              <a:latin typeface="Times New Roman" pitchFamily="18" charset="0"/>
              <a:ea typeface="Batang" panose="02030600000101010101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821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0267" y="220133"/>
            <a:ext cx="11548533" cy="99906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Модель образовательной программы ГБОУ  школы № 536 Московского района Санкт-Петербурга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67496" y="2997199"/>
            <a:ext cx="7537270" cy="3573417"/>
          </a:xfrm>
        </p:spPr>
        <p:txBody>
          <a:bodyPr>
            <a:normAutofit/>
          </a:bodyPr>
          <a:lstStyle/>
          <a:p>
            <a:pPr lvl="0" algn="l">
              <a:lnSpc>
                <a:spcPct val="100000"/>
              </a:lnSpc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07091" y="2685534"/>
            <a:ext cx="3707028" cy="1548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Социально-коммуникативное развитие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8592065" y="2529017"/>
            <a:ext cx="3426940" cy="1532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Физическое развитие</a:t>
            </a:r>
            <a:endParaRPr lang="ru-RU" b="1" dirty="0"/>
          </a:p>
        </p:txBody>
      </p:sp>
      <p:sp>
        <p:nvSpPr>
          <p:cNvPr id="6" name="Овал 5"/>
          <p:cNvSpPr/>
          <p:nvPr/>
        </p:nvSpPr>
        <p:spPr>
          <a:xfrm>
            <a:off x="4572000" y="4786184"/>
            <a:ext cx="3451654" cy="1647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Речевое развитие</a:t>
            </a:r>
            <a:endParaRPr lang="ru-RU" b="1" dirty="0"/>
          </a:p>
        </p:txBody>
      </p:sp>
      <p:sp>
        <p:nvSpPr>
          <p:cNvPr id="7" name="Овал 6"/>
          <p:cNvSpPr/>
          <p:nvPr/>
        </p:nvSpPr>
        <p:spPr>
          <a:xfrm>
            <a:off x="8517924" y="4909751"/>
            <a:ext cx="3451654" cy="1458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Художественно-эстетическое развитие</a:t>
            </a:r>
            <a:endParaRPr lang="ru-RU" b="1" dirty="0"/>
          </a:p>
        </p:txBody>
      </p:sp>
      <p:sp>
        <p:nvSpPr>
          <p:cNvPr id="8" name="Овал 7"/>
          <p:cNvSpPr/>
          <p:nvPr/>
        </p:nvSpPr>
        <p:spPr>
          <a:xfrm>
            <a:off x="172995" y="4720281"/>
            <a:ext cx="3616411" cy="1565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Познавательное развитие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1515762"/>
            <a:ext cx="3352800" cy="2529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Цель программы: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</a:t>
            </a:r>
            <a:r>
              <a:rPr lang="ru-RU" sz="1600" b="1" dirty="0" smtClean="0"/>
              <a:t>национально-культурных </a:t>
            </a:r>
            <a:r>
              <a:rPr lang="ru-RU" sz="1600" b="1" dirty="0" smtClean="0"/>
              <a:t>традиций.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xmlns="" val="2152354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691" y="0"/>
            <a:ext cx="11743509" cy="84666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ea typeface="Batang" panose="02030600000101010101" pitchFamily="18" charset="-127"/>
                <a:cs typeface="Times New Roman" pitchFamily="18" charset="0"/>
              </a:rPr>
              <a:t>Образовательные области</a:t>
            </a:r>
            <a:endParaRPr lang="ru-RU" sz="3600" b="1" dirty="0">
              <a:latin typeface="Times New Roman" pitchFamily="18" charset="0"/>
              <a:ea typeface="Batang" panose="02030600000101010101" pitchFamily="18" charset="-127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0933" y="965201"/>
            <a:ext cx="11773021" cy="541866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Познавательное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8010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4" y="365125"/>
            <a:ext cx="11848012" cy="483961"/>
          </a:xfrm>
        </p:spPr>
        <p:txBody>
          <a:bodyPr>
            <a:noAutofit/>
          </a:bodyPr>
          <a:lstStyle/>
          <a:p>
            <a:pPr algn="ctr"/>
            <a:endParaRPr lang="ru-RU" sz="2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48193" y="270933"/>
            <a:ext cx="11554339" cy="639112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Речевое развитие </a:t>
            </a:r>
            <a:r>
              <a:rPr lang="ru-RU" dirty="0" smtClean="0"/>
              <a:t>включает владение речью как средством общения и культуры; </a:t>
            </a:r>
            <a:r>
              <a:rPr lang="ru-RU" dirty="0" smtClean="0"/>
              <a:t>обогащение активного </a:t>
            </a:r>
            <a:r>
              <a:rPr lang="ru-RU" dirty="0" smtClean="0"/>
              <a:t>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Художественно-эстетическое </a:t>
            </a:r>
            <a:r>
              <a:rPr lang="ru-RU" b="1" dirty="0" smtClean="0"/>
              <a:t>развитие </a:t>
            </a:r>
            <a:r>
              <a:rPr lang="ru-RU" dirty="0" smtClean="0"/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Физическое </a:t>
            </a:r>
            <a:r>
              <a:rPr lang="ru-RU" b="1" dirty="0" smtClean="0"/>
              <a:t>развитие </a:t>
            </a:r>
            <a:r>
              <a:rPr lang="ru-RU" dirty="0" smtClean="0"/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</a:t>
            </a:r>
            <a:r>
              <a:rPr lang="ru-RU" dirty="0" err="1" smtClean="0"/>
              <a:t>опорно</a:t>
            </a:r>
            <a:r>
              <a:rPr lang="ru-RU" dirty="0" smtClean="0"/>
              <a:t>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72200" y="4402667"/>
            <a:ext cx="5715000" cy="2259390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2878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4" y="365125"/>
            <a:ext cx="11848012" cy="48396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ea typeface="Batang" panose="02030600000101010101" pitchFamily="18" charset="-127"/>
                <a:cs typeface="Times New Roman" pitchFamily="18" charset="0"/>
              </a:rPr>
              <a:t>Условия реализации программы:</a:t>
            </a:r>
            <a:endParaRPr lang="ru-RU" sz="3600" b="1" dirty="0">
              <a:latin typeface="Times New Roman" pitchFamily="18" charset="0"/>
              <a:ea typeface="Batang" panose="02030600000101010101" pitchFamily="18" charset="-127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48194" y="1058091"/>
            <a:ext cx="5771606" cy="560396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МАТЕРИАЛЬНО ТЕХНИЧЕСКИЕ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Соответствие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санитарным нормам, правилам пожарной безопасности, требований по охране здоровья обучающихся, возрастным и индивидуальным особенностям детей;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 ОДО оснащена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полным набором оборудования для различных видов детской деятельности в помещении и на участке;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КАДРОВЫЕ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Воспитательно-образовательную работу осуществляют: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педагога, 1 старший воспитатель,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музыкальных руководителя,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инструктор по физической культуре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учитель-логопед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человека администрация.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72200" y="1058091"/>
            <a:ext cx="5715000" cy="560396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ПСИХОЛОГО-ПЕДАГОГИЧЕСКИЕ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Признание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детства 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уникального периода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становлении человека, понимание неповторимости личности каждого ребенка, принятие воспитанника таким, какой он есть, со всеми его индивидуальными проявлениями;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образовательных задач с использованием как новых форм организации процесса образования так и традиционных;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преемственности содержания и форм организации образовательного процесса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 ОДО;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непрерывное психолого-педагогическое сопровождение участников образовательных отношений в процессе реализации Программы в СП ОДО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ФИНАНСОВЫЕ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Обеспечивают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выполнения требований Стандарта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Гарантия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бесплатного дошкольного образования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2710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4" y="1"/>
            <a:ext cx="11848012" cy="74506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ea typeface="Batang" panose="02030600000101010101" pitchFamily="18" charset="-127"/>
                <a:cs typeface="Times New Roman" pitchFamily="18" charset="0"/>
              </a:rPr>
              <a:t>Планируемый результат освоения программы</a:t>
            </a:r>
            <a:endParaRPr lang="ru-RU" sz="3600" b="1" dirty="0">
              <a:latin typeface="Times New Roman" pitchFamily="18" charset="0"/>
              <a:ea typeface="Batang" panose="02030600000101010101" pitchFamily="18" charset="-127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48194" y="609600"/>
            <a:ext cx="11639006" cy="6052457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 smtClean="0"/>
              <a:t>у ребенка сформированы основные психофизические и нравственно-волевые качества;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ребенок </a:t>
            </a:r>
            <a:r>
              <a:rPr lang="ru-RU" dirty="0" smtClean="0"/>
              <a:t>владеет основными движениями и элементами спортивных игр, может контролировать свои движение и управлять ими;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ребенок </a:t>
            </a:r>
            <a:r>
              <a:rPr lang="ru-RU" dirty="0" smtClean="0"/>
              <a:t>соблюдает элементарные правила здорового образа жизни и личной гигиены;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ребенок </a:t>
            </a:r>
            <a:r>
              <a:rPr lang="ru-RU" dirty="0" smtClean="0"/>
              <a:t>результативно выполняет физические упражнения (</a:t>
            </a:r>
            <a:r>
              <a:rPr lang="ru-RU" dirty="0" err="1" smtClean="0"/>
              <a:t>общеразвивающие</a:t>
            </a:r>
            <a:r>
              <a:rPr lang="ru-RU" dirty="0" smtClean="0"/>
              <a:t>, основные движения, спортивные), участвует в туристских пеших прогулках, осваивает простейшие туристские навыки, ориентируется на местности; ➢ ребенок проявляет элементы творчества в двигательной деятельности;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ребенок </a:t>
            </a:r>
            <a:r>
              <a:rPr lang="ru-RU" dirty="0" smtClean="0"/>
              <a:t>проявляет нравственно-волевые качества, самоконтроль и может осуществлять анализ своей двигательной деятельности;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ребенок </a:t>
            </a:r>
            <a:r>
              <a:rPr lang="ru-RU" dirty="0" smtClean="0"/>
              <a:t>проявляет духовно-нравственные качества и основы патриотизма в ходе занятий физической культурой и ознакомлением с достижениями российского спорта;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ребенок </a:t>
            </a:r>
            <a:r>
              <a:rPr lang="ru-RU" dirty="0" smtClean="0"/>
              <a:t>имеет начальные представления о правилах безопасного поведения в двигательной деятельности; о том, что такое здоровье, понимает, как поддержать, укрепить и сохранить его;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ребенок </a:t>
            </a:r>
            <a:r>
              <a:rPr lang="ru-RU" dirty="0" smtClean="0"/>
              <a:t>владеет навыками личной гигиены, может заботливо относиться к своему здоровью и здоровью окружающих, стремится оказать помощь и поддержку другим людям;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ребенок </a:t>
            </a:r>
            <a:r>
              <a:rPr lang="ru-RU" dirty="0" smtClean="0"/>
              <a:t>соблюдает элементарные социальные нормы и правила поведения в различных видах деятельности, взаимоотношениях со взрослыми и сверстниками;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ребенок </a:t>
            </a:r>
            <a:r>
              <a:rPr lang="ru-RU" dirty="0" smtClean="0"/>
              <a:t>владеет средствами общения и способами взаимодействия со взрослыми и сверстниками; способен понимать и учитывать интересы и чувства других; договариваться и дружить со сверстниками; старается разрешать возникающие конфликты конструктивными способами;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11548532" y="5943599"/>
            <a:ext cx="338667" cy="718457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32212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4" y="365125"/>
            <a:ext cx="11848012" cy="483961"/>
          </a:xfrm>
        </p:spPr>
        <p:txBody>
          <a:bodyPr>
            <a:noAutofit/>
          </a:bodyPr>
          <a:lstStyle/>
          <a:p>
            <a:pPr algn="ctr"/>
            <a:endParaRPr lang="ru-RU" sz="2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48194" y="220133"/>
            <a:ext cx="11639006" cy="644192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способен понимать свои переживания и причины их возникновения, регулировать свое поведение и осуществлять выбор социально одобряемых действий в конкретных ситуациях, обосновывать свои ценностные ориентации;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стремится сохранять позитивную самооценку;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проявляет положительное отношение к миру, разным видам труда, другим людям и самому себе; ➢ у ребенка выражено стремление заниматься социально значимой деятельностью;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способен откликаться на эмоции близких людей, проявлять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эмпатию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(сочувствие, сопереживание, содействие);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способен к осуществлению социальной навигации как ориентации в социуме и соблюдению правил безопасности в реальном и цифровом взаимодействии;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способен решать адекватные возрасту интеллектуальные, творческие и личностные задачи; применять накопленный опыт для осуществления различных видов детской деятельности, принимать собственные решения и проявлять инициативу;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владеет речью как средством коммуникации, ведет диалог со взрослыми и сверстниками, использует формулы речевого этикета в соответствии с ситуацией общения, владеет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коммуникативно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речевыми умениями;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знает и осмысленно воспринимает литературные произведения различных жанров, имеет предпочтения в жанрах литературы, проявляет интерес к книгам познавательного характера, определяет характеры персонажей, мотивы их поведения, оценивает поступки литературных героев;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обладает начальными знаниями о природном и социальном мире, в котором он живет: элементарными представлениями из области естествознания, математики, истории, искусства и спорта, информатики и инженерии и тому подобное; о себе, собственной принадлежности и принадлежности других людей к определенному полу; составе семьи, родственных отношениях и взаимосвязях, семейных традициях; об обществе, его национально-культурных ценностях; государстве и принадлежности к нему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11734800" y="1058091"/>
            <a:ext cx="152400" cy="5603966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3260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9467" y="1"/>
            <a:ext cx="11497733" cy="65024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ru-RU" sz="1900" dirty="0" smtClean="0"/>
              <a:t>ребенок </a:t>
            </a:r>
            <a:r>
              <a:rPr lang="ru-RU" sz="1900" dirty="0" smtClean="0"/>
              <a:t>проявляет любознательность, активно задает вопросы взрослым и сверстникам; интересуется субъективно новым и неизвестным в окружающем мире; способен самостоятельно придумывать объяснения явлениям природы и поступкам людей; склонен наблюдать, экспериментировать; строить смысловую картину окружающей реальности, использует основные культурные способы деятельности; </a:t>
            </a:r>
            <a:endParaRPr lang="ru-RU" sz="1900" dirty="0" smtClean="0"/>
          </a:p>
          <a:p>
            <a:pPr algn="l">
              <a:buFont typeface="Wingdings" pitchFamily="2" charset="2"/>
              <a:buChar char="Ø"/>
            </a:pPr>
            <a:r>
              <a:rPr lang="ru-RU" sz="1900" dirty="0" smtClean="0"/>
              <a:t>ребенок </a:t>
            </a:r>
            <a:r>
              <a:rPr lang="ru-RU" sz="1900" dirty="0" smtClean="0"/>
              <a:t>имеет представление о жизни людей в России, имеет некоторые представления о важных исторических событиях Отечества; имеет представление о многообразии стран и народов мира; ➢ ребенок способен применять в жизненных и игровых ситуациях знания о количестве, форме, величине предметов, пространстве и времени, умения считать, измерять, сравнивать, вычислять и тому подобное; </a:t>
            </a:r>
          </a:p>
          <a:p>
            <a:pPr algn="l">
              <a:buFont typeface="Wingdings" pitchFamily="2" charset="2"/>
              <a:buChar char="Ø"/>
            </a:pPr>
            <a:r>
              <a:rPr lang="ru-RU" sz="1900" dirty="0" smtClean="0"/>
              <a:t>ребенок </a:t>
            </a:r>
            <a:r>
              <a:rPr lang="ru-RU" sz="1900" dirty="0" smtClean="0"/>
              <a:t>имеет разнообразные познавательные умения: определяет противоречия, формулирует задачу исследования, использует разные способы и средства проверки предположений: сравнение с эталонами, классификацию, систематизацию, некоторые цифровые средства и другое; ➢ ребенок имеет представление о некоторых наиболее ярких представителях живой природы России и планеты, их отличительных признаках, среде обитания, потребностях живой природы, росте и развитии живых существ; свойствах неживой природы, сезонных изменениях в природе, наблюдает за погодой, живыми объектами, имеет сформированный познавательный интерес к природе, осознанно соблюдает правила поведения в природе, знает способы охраны природы, демонстрирует заботливое отношение к ней; </a:t>
            </a:r>
            <a:endParaRPr lang="ru-RU" sz="1900" dirty="0" smtClean="0"/>
          </a:p>
          <a:p>
            <a:pPr algn="l">
              <a:buFont typeface="Wingdings" pitchFamily="2" charset="2"/>
              <a:buChar char="Ø"/>
            </a:pPr>
            <a:r>
              <a:rPr lang="ru-RU" sz="1900" dirty="0" smtClean="0"/>
              <a:t>ребенок </a:t>
            </a:r>
            <a:r>
              <a:rPr lang="ru-RU" sz="1900" dirty="0" smtClean="0"/>
              <a:t>способен воспринимать и понимать произведения различных видов искусства, имеет предпочтения в области музыкальной, изобразительной, театрализованной деятельности; ➢ ребенок выражает интерес к культурным традициям народа в процессе знакомства с различными видами и жанрами искусства; обладает начальными знаниями об искусстве; </a:t>
            </a:r>
            <a:endParaRPr lang="ru-RU" sz="1900" dirty="0" smtClean="0"/>
          </a:p>
          <a:p>
            <a:pPr algn="l">
              <a:buFont typeface="Wingdings" pitchFamily="2" charset="2"/>
              <a:buChar char="Ø"/>
            </a:pPr>
            <a:r>
              <a:rPr lang="ru-RU" sz="1900" dirty="0" smtClean="0"/>
              <a:t>ребенок </a:t>
            </a:r>
            <a:r>
              <a:rPr lang="ru-RU" sz="1900" dirty="0" smtClean="0"/>
              <a:t>владеет умениями, навыками и средствами художественной выразительности в различных видах деятельности и искусства; использует различные технические приемы в свободной художественной деятельности; </a:t>
            </a:r>
            <a:endParaRPr lang="ru-RU" sz="19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255</TotalTime>
  <Words>1819</Words>
  <Application>Microsoft Office PowerPoint</Application>
  <PresentationFormat>Произвольный</PresentationFormat>
  <Paragraphs>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ГОСУДАРСТВЕННОЕ БЮДЖЕТНОЕ ОБРАЗОВАТЕЛЬНОЕ УЧРЕЖДЕНИЕ ШКОЛА № 536 ИМЕНИ Т. И. ГОНЧАРОВОЙ МОСКОВСКОГО РАЙОНА САНКТ-ПЕТЕРБУРГА</vt:lpstr>
      <vt:lpstr>Слайд 2</vt:lpstr>
      <vt:lpstr>Модель образовательной программы ГБОУ  школы № 536 Московского района Санкт-Петербурга</vt:lpstr>
      <vt:lpstr>Образовательные области</vt:lpstr>
      <vt:lpstr>Слайд 5</vt:lpstr>
      <vt:lpstr>Условия реализации программы:</vt:lpstr>
      <vt:lpstr>Планируемый результат освоения программы</vt:lpstr>
      <vt:lpstr>Слайд 8</vt:lpstr>
      <vt:lpstr>Слайд 9</vt:lpstr>
      <vt:lpstr>Слайд 10</vt:lpstr>
      <vt:lpstr>Часть образовательной программы формируемая участниками образовательных отношений, представлена парциальными программами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педагогов «Оформление предметно-пространственной среды для сюжетно-ролевых игр в группах ОДО»</dc:title>
  <dc:creator>Ника</dc:creator>
  <cp:lastModifiedBy>Admin</cp:lastModifiedBy>
  <cp:revision>21</cp:revision>
  <dcterms:created xsi:type="dcterms:W3CDTF">2024-01-07T11:31:04Z</dcterms:created>
  <dcterms:modified xsi:type="dcterms:W3CDTF">2024-01-16T10:16:45Z</dcterms:modified>
</cp:coreProperties>
</file>