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62" r:id="rId2"/>
    <p:sldId id="256" r:id="rId3"/>
    <p:sldId id="259" r:id="rId4"/>
    <p:sldId id="260" r:id="rId5"/>
    <p:sldId id="332" r:id="rId6"/>
    <p:sldId id="263" r:id="rId7"/>
    <p:sldId id="258" r:id="rId8"/>
    <p:sldId id="327" r:id="rId9"/>
    <p:sldId id="317" r:id="rId10"/>
    <p:sldId id="293" r:id="rId11"/>
    <p:sldId id="285" r:id="rId12"/>
    <p:sldId id="284" r:id="rId13"/>
    <p:sldId id="266" r:id="rId14"/>
    <p:sldId id="267" r:id="rId15"/>
    <p:sldId id="265" r:id="rId16"/>
    <p:sldId id="326" r:id="rId17"/>
    <p:sldId id="331" r:id="rId18"/>
    <p:sldId id="271" r:id="rId19"/>
    <p:sldId id="272" r:id="rId20"/>
    <p:sldId id="328" r:id="rId21"/>
    <p:sldId id="274" r:id="rId22"/>
    <p:sldId id="275" r:id="rId23"/>
    <p:sldId id="329" r:id="rId24"/>
    <p:sldId id="330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kshueva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5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BCF29-10EF-4C08-A053-BD287DDA3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DDA9A-5D3C-4069-96F6-7B58C1F8F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9FEE8-3B99-4522-9374-E1A6DC008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68D36-5441-433D-8F32-8E592EE7F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18B7F-7C4F-4152-9DCF-56D0118E0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7D976-66C9-495F-89C6-CEFD4F798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BD4EA-8D23-43E9-8157-22E8B7520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A264-DFA2-4494-BEC5-5947DBF1F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36823-25E1-49E4-AC6A-2234E3F79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86C57-4584-4FC2-A847-5DD7C532E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36B3D-DDB3-43B9-8A40-87BBFAED0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3032B0-7127-4A1E-8120-4808173AC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7.jpeg"/><Relationship Id="rId5" Type="http://schemas.openxmlformats.org/officeDocument/2006/relationships/image" Target="../media/image65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2%20&#1092;&#1088;&#1072;&#1075;&#1084;&#1077;&#1085;&#1090;%20(online-video-cutter.com).mp4" TargetMode="External"/><Relationship Id="rId7" Type="http://schemas.openxmlformats.org/officeDocument/2006/relationships/image" Target="../media/image87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34" Type="http://schemas.openxmlformats.org/officeDocument/2006/relationships/image" Target="../media/image3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33" Type="http://schemas.openxmlformats.org/officeDocument/2006/relationships/image" Target="../media/image35.jpeg"/><Relationship Id="rId38" Type="http://schemas.openxmlformats.org/officeDocument/2006/relationships/image" Target="../media/image40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jpeg"/><Relationship Id="rId37" Type="http://schemas.openxmlformats.org/officeDocument/2006/relationships/image" Target="../media/image39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36" Type="http://schemas.openxmlformats.org/officeDocument/2006/relationships/image" Target="../media/image38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Relationship Id="rId30" Type="http://schemas.openxmlformats.org/officeDocument/2006/relationships/image" Target="../media/image32.jpeg"/><Relationship Id="rId35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928670"/>
            <a:ext cx="8353425" cy="1470025"/>
          </a:xfrm>
        </p:spPr>
        <p:txBody>
          <a:bodyPr/>
          <a:lstStyle/>
          <a:p>
            <a:pPr algn="ctr" eaLnBrk="1" hangingPunct="1"/>
            <a:r>
              <a:rPr lang="ru-RU" sz="2400" dirty="0"/>
              <a:t>Государственное бюджетное общеобразовательное учреждение </a:t>
            </a:r>
            <a:br>
              <a:rPr lang="ru-RU" sz="2400" dirty="0"/>
            </a:br>
            <a:r>
              <a:rPr lang="ru-RU" sz="2400" dirty="0"/>
              <a:t>средняя общеобразовательная  школа  № 536 имени Т.И.Гончаровой </a:t>
            </a:r>
            <a:br>
              <a:rPr lang="ru-RU" sz="2400" dirty="0"/>
            </a:br>
            <a:r>
              <a:rPr lang="ru-RU" sz="2400" dirty="0"/>
              <a:t>Московского  района                       </a:t>
            </a:r>
            <a:br>
              <a:rPr lang="ru-RU" sz="2400" dirty="0"/>
            </a:br>
            <a:r>
              <a:rPr lang="ru-RU" sz="2400" dirty="0"/>
              <a:t>Санкт-Петербурга </a:t>
            </a:r>
            <a:endParaRPr lang="ru-RU" sz="2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14563" y="6208713"/>
            <a:ext cx="4678362" cy="649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>
                <a:latin typeface="Bookman Old Style" pitchFamily="18" charset="0"/>
              </a:rPr>
              <a:t>Школа основана в 1965 году.</a:t>
            </a:r>
          </a:p>
          <a:p>
            <a:pPr eaLnBrk="1" hangingPunct="1">
              <a:lnSpc>
                <a:spcPct val="80000"/>
              </a:lnSpc>
            </a:pPr>
            <a:endParaRPr lang="ru-RU" sz="1800" i="1">
              <a:latin typeface="Bookman Old Style" pitchFamily="18" charset="0"/>
            </a:endParaRPr>
          </a:p>
        </p:txBody>
      </p:sp>
      <p:pic>
        <p:nvPicPr>
          <p:cNvPr id="4100" name="Picture 4" descr="100_0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636838"/>
            <a:ext cx="5507038" cy="34591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79111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Внеурочная деятельность</a:t>
            </a:r>
          </a:p>
          <a:p>
            <a:r>
              <a:rPr lang="ru-RU" sz="4000" b="1" dirty="0"/>
              <a:t>по направлениям: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1785926"/>
            <a:ext cx="88341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Общекультурное</a:t>
            </a:r>
          </a:p>
          <a:p>
            <a:pPr marL="342900" indent="-34290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«Азбука нравственности»</a:t>
            </a:r>
          </a:p>
          <a:p>
            <a:pPr marL="342900" indent="-34290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2.Общеинтеллектуальное</a:t>
            </a:r>
          </a:p>
          <a:p>
            <a:pPr marL="342900" indent="-34290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«Интеллектуальные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витаминки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3.Духовно-нравственное </a:t>
            </a:r>
          </a:p>
          <a:p>
            <a:pPr marL="342900" indent="-34290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«Я, ты, он, она –вместе целая страна»</a:t>
            </a:r>
          </a:p>
          <a:p>
            <a:pPr marL="342900" indent="-34290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4.Социальное </a:t>
            </a:r>
          </a:p>
          <a:p>
            <a:pPr marL="342900" indent="-34290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«Калейдоскоп школьных дел»</a:t>
            </a:r>
          </a:p>
          <a:p>
            <a:pPr marL="342900" indent="-34290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5.Спортивно-оздоровительное</a:t>
            </a:r>
          </a:p>
          <a:p>
            <a:pPr marL="342900" indent="-34290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«Подвижные игры»</a:t>
            </a:r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ект Что такое  хорошо 2а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3905278" cy="2928958"/>
          </a:xfrm>
          <a:prstGeom prst="rect">
            <a:avLst/>
          </a:prstGeom>
        </p:spPr>
      </p:pic>
      <p:pic>
        <p:nvPicPr>
          <p:cNvPr id="3" name="Рисунок 2" descr="IMG_5926.jpg"/>
          <p:cNvPicPr>
            <a:picLocks noChangeAspect="1"/>
          </p:cNvPicPr>
          <p:nvPr/>
        </p:nvPicPr>
        <p:blipFill>
          <a:blip r:embed="rId3" cstate="print"/>
          <a:srcRect l="18269"/>
          <a:stretch>
            <a:fillRect/>
          </a:stretch>
        </p:blipFill>
        <p:spPr>
          <a:xfrm rot="5400000">
            <a:off x="6389048" y="3469340"/>
            <a:ext cx="2714620" cy="2491065"/>
          </a:xfrm>
          <a:prstGeom prst="rect">
            <a:avLst/>
          </a:prstGeom>
        </p:spPr>
      </p:pic>
      <p:pic>
        <p:nvPicPr>
          <p:cNvPr id="5" name="Рисунок 4" descr="IMG_59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85728"/>
            <a:ext cx="3905277" cy="2928958"/>
          </a:xfrm>
          <a:prstGeom prst="rect">
            <a:avLst/>
          </a:prstGeom>
        </p:spPr>
      </p:pic>
      <p:pic>
        <p:nvPicPr>
          <p:cNvPr id="6" name="Рисунок 5" descr="Проект Что такое  хорошо 2а 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2614" y="3645896"/>
            <a:ext cx="3449682" cy="2587262"/>
          </a:xfrm>
          <a:prstGeom prst="rect">
            <a:avLst/>
          </a:prstGeom>
        </p:spPr>
      </p:pic>
      <p:pic>
        <p:nvPicPr>
          <p:cNvPr id="7" name="Рисунок 6" descr="Проект Что такое  хорошо 2а 0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3571876"/>
            <a:ext cx="3238491" cy="2428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2663" y="5903893"/>
            <a:ext cx="6521337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Проектная деятельность</a:t>
            </a:r>
          </a:p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 внеурочной деятельности</a:t>
            </a:r>
          </a:p>
        </p:txBody>
      </p:sp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еделя русского языка и литературы 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429000"/>
            <a:ext cx="3333773" cy="2500330"/>
          </a:xfrm>
          <a:prstGeom prst="rect">
            <a:avLst/>
          </a:prstGeom>
        </p:spPr>
      </p:pic>
      <p:pic>
        <p:nvPicPr>
          <p:cNvPr id="4" name="Рисунок 3" descr="Неделя русского языка и литературы 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14290"/>
            <a:ext cx="2786064" cy="3714752"/>
          </a:xfrm>
          <a:prstGeom prst="rect">
            <a:avLst/>
          </a:prstGeom>
        </p:spPr>
      </p:pic>
      <p:pic>
        <p:nvPicPr>
          <p:cNvPr id="5" name="Рисунок 4" descr="Неделя русского языка и литературы 025.jpg"/>
          <p:cNvPicPr>
            <a:picLocks noChangeAspect="1"/>
          </p:cNvPicPr>
          <p:nvPr/>
        </p:nvPicPr>
        <p:blipFill>
          <a:blip r:embed="rId4" cstate="print"/>
          <a:srcRect l="6897" t="6896" r="5747"/>
          <a:stretch>
            <a:fillRect/>
          </a:stretch>
        </p:blipFill>
        <p:spPr>
          <a:xfrm>
            <a:off x="142844" y="214290"/>
            <a:ext cx="2714644" cy="3857652"/>
          </a:xfrm>
          <a:prstGeom prst="rect">
            <a:avLst/>
          </a:prstGeom>
        </p:spPr>
      </p:pic>
      <p:pic>
        <p:nvPicPr>
          <p:cNvPr id="6" name="Рисунок 5" descr="Неделя русского языка и литературы 041.jpg"/>
          <p:cNvPicPr>
            <a:picLocks noChangeAspect="1"/>
          </p:cNvPicPr>
          <p:nvPr/>
        </p:nvPicPr>
        <p:blipFill>
          <a:blip r:embed="rId5" cstate="print"/>
          <a:srcRect t="17391" b="6521"/>
          <a:stretch>
            <a:fillRect/>
          </a:stretch>
        </p:blipFill>
        <p:spPr>
          <a:xfrm>
            <a:off x="214282" y="4143380"/>
            <a:ext cx="2464611" cy="2500354"/>
          </a:xfrm>
          <a:prstGeom prst="rect">
            <a:avLst/>
          </a:prstGeom>
        </p:spPr>
      </p:pic>
      <p:pic>
        <p:nvPicPr>
          <p:cNvPr id="7" name="Рисунок 6" descr="Неделя русского языка и литературы 042.jpg"/>
          <p:cNvPicPr>
            <a:picLocks noChangeAspect="1"/>
          </p:cNvPicPr>
          <p:nvPr/>
        </p:nvPicPr>
        <p:blipFill>
          <a:blip r:embed="rId6" cstate="print"/>
          <a:srcRect l="14844" r="5468"/>
          <a:stretch>
            <a:fillRect/>
          </a:stretch>
        </p:blipFill>
        <p:spPr>
          <a:xfrm>
            <a:off x="6143636" y="4000504"/>
            <a:ext cx="2808401" cy="2643182"/>
          </a:xfrm>
          <a:prstGeom prst="rect">
            <a:avLst/>
          </a:prstGeom>
        </p:spPr>
      </p:pic>
      <p:pic>
        <p:nvPicPr>
          <p:cNvPr id="8" name="Рисунок 7" descr="Неделя русского языка и литературы 027.jpg"/>
          <p:cNvPicPr>
            <a:picLocks noChangeAspect="1"/>
          </p:cNvPicPr>
          <p:nvPr/>
        </p:nvPicPr>
        <p:blipFill>
          <a:blip r:embed="rId7" cstate="print"/>
          <a:srcRect l="17187" t="20833" r="6250"/>
          <a:stretch>
            <a:fillRect/>
          </a:stretch>
        </p:blipFill>
        <p:spPr>
          <a:xfrm>
            <a:off x="2928926" y="714356"/>
            <a:ext cx="3132007" cy="242889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P8250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10803">
            <a:off x="4860925" y="806450"/>
            <a:ext cx="37099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42875"/>
            <a:ext cx="7218362" cy="623888"/>
          </a:xfrm>
        </p:spPr>
        <p:txBody>
          <a:bodyPr/>
          <a:lstStyle/>
          <a:p>
            <a:pPr eaLnBrk="1" hangingPunct="1"/>
            <a:r>
              <a:rPr lang="ru-RU"/>
              <a:t>Группа продленного дня</a:t>
            </a:r>
          </a:p>
        </p:txBody>
      </p:sp>
      <p:pic>
        <p:nvPicPr>
          <p:cNvPr id="12292" name="Picture 5" descr="PA280118"/>
          <p:cNvPicPr>
            <a:picLocks noChangeAspect="1" noChangeArrowheads="1"/>
          </p:cNvPicPr>
          <p:nvPr/>
        </p:nvPicPr>
        <p:blipFill>
          <a:blip r:embed="rId3" cstate="print"/>
          <a:srcRect r="4227"/>
          <a:stretch>
            <a:fillRect/>
          </a:stretch>
        </p:blipFill>
        <p:spPr bwMode="auto">
          <a:xfrm rot="-854807">
            <a:off x="314325" y="3073400"/>
            <a:ext cx="38735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357188" y="785813"/>
            <a:ext cx="46624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	</a:t>
            </a:r>
            <a:r>
              <a:rPr lang="ru-RU" sz="3200" dirty="0"/>
              <a:t>1 – 4 классы</a:t>
            </a:r>
          </a:p>
          <a:p>
            <a:endParaRPr lang="ru-RU" sz="2400" dirty="0"/>
          </a:p>
          <a:p>
            <a:pPr algn="ctr"/>
            <a:r>
              <a:rPr lang="ru-RU" sz="2800" dirty="0"/>
              <a:t>Время работы: </a:t>
            </a:r>
          </a:p>
          <a:p>
            <a:r>
              <a:rPr lang="ru-RU" sz="2800" dirty="0"/>
              <a:t>     </a:t>
            </a:r>
            <a:r>
              <a:rPr lang="ru-RU" sz="2800" b="1" dirty="0"/>
              <a:t>с 13:00 до 18:00</a:t>
            </a:r>
          </a:p>
        </p:txBody>
      </p:sp>
      <p:pic>
        <p:nvPicPr>
          <p:cNvPr id="12294" name="Рисунок 6" descr="IMG_157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31879">
            <a:off x="4098925" y="354171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714625" y="304800"/>
            <a:ext cx="5861050" cy="1216025"/>
          </a:xfrm>
        </p:spPr>
        <p:txBody>
          <a:bodyPr/>
          <a:lstStyle/>
          <a:p>
            <a:pPr algn="ctr" eaLnBrk="1" hangingPunct="1"/>
            <a:r>
              <a:rPr lang="ru-RU"/>
              <a:t>Организация школьного питания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85750" y="2286000"/>
            <a:ext cx="8434388" cy="1928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/>
              <a:t>         Бесплатные  или частично оплачиваемые завтраки</a:t>
            </a:r>
            <a:r>
              <a:rPr lang="en-US" sz="2800" dirty="0"/>
              <a:t> </a:t>
            </a:r>
            <a:r>
              <a:rPr lang="ru-RU" sz="2800" dirty="0"/>
              <a:t> для учащихся начальных классов. Бесплатные обеды для льготных групп учащихся. </a:t>
            </a:r>
          </a:p>
          <a:p>
            <a:pPr eaLnBrk="1" hangingPunct="1"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13316" name="Рисунок 6" descr="L0000468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05440">
            <a:off x="5735638" y="4227513"/>
            <a:ext cx="327660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317" name="Рисунок 7" descr="pit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6650">
            <a:off x="269875" y="233363"/>
            <a:ext cx="27813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285750" y="4333875"/>
            <a:ext cx="5357813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indent="-447675">
              <a:defRPr/>
            </a:pPr>
            <a:r>
              <a:rPr lang="ru-RU" sz="2800" dirty="0"/>
              <a:t>        Платные обеды </a:t>
            </a:r>
          </a:p>
          <a:p>
            <a:pPr marL="447675" indent="-447675">
              <a:defRPr/>
            </a:pPr>
            <a:r>
              <a:rPr lang="ru-RU" sz="2800" dirty="0"/>
              <a:t>    для детей, посещающих группу продлённого дня.</a:t>
            </a:r>
          </a:p>
          <a:p>
            <a:pPr marL="447675" indent="-447675">
              <a:defRPr/>
            </a:pPr>
            <a:r>
              <a:rPr lang="ru-RU" sz="2800" dirty="0"/>
              <a:t>        </a:t>
            </a:r>
          </a:p>
          <a:p>
            <a:pPr marL="447675" indent="-447675">
              <a:defRPr/>
            </a:pPr>
            <a:r>
              <a:rPr lang="ru-RU" sz="2800" dirty="0"/>
              <a:t>       Работает буфет.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771775" y="714375"/>
            <a:ext cx="63722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44500" indent="-355600" defTabSz="266700">
              <a:buFontTx/>
              <a:buAutoNum type="arabicPeriod"/>
              <a:tabLst>
                <a:tab pos="457200" algn="l"/>
              </a:tabLst>
              <a:defRPr/>
            </a:pPr>
            <a:r>
              <a:rPr lang="ru-RU" dirty="0">
                <a:latin typeface="Arial" charset="0"/>
              </a:rPr>
              <a:t>Обеспечение учащимся личностно-ориентированного подхода в обучении</a:t>
            </a:r>
          </a:p>
          <a:p>
            <a:pPr marL="444500" indent="-355600" defTabSz="266700">
              <a:tabLst>
                <a:tab pos="457200" algn="l"/>
              </a:tabLst>
              <a:defRPr/>
            </a:pPr>
            <a:r>
              <a:rPr lang="ru-RU" dirty="0">
                <a:latin typeface="Arial" charset="0"/>
              </a:rPr>
              <a:t>      в кружках по интересам.</a:t>
            </a:r>
          </a:p>
          <a:p>
            <a:pPr marL="444500" indent="-355600" defTabSz="266700">
              <a:buFontTx/>
              <a:buAutoNum type="arabicPeriod"/>
              <a:tabLst>
                <a:tab pos="457200" algn="l"/>
              </a:tabLst>
              <a:defRPr/>
            </a:pPr>
            <a:endParaRPr lang="ru-RU" dirty="0">
              <a:latin typeface="Arial" charset="0"/>
            </a:endParaRPr>
          </a:p>
          <a:p>
            <a:pPr marL="444500" indent="-355600" defTabSz="266700">
              <a:buFontTx/>
              <a:buAutoNum type="arabicPeriod" startAt="2"/>
              <a:tabLst>
                <a:tab pos="457200" algn="l"/>
              </a:tabLst>
              <a:defRPr/>
            </a:pPr>
            <a:r>
              <a:rPr lang="ru-RU" dirty="0">
                <a:latin typeface="Arial" charset="0"/>
              </a:rPr>
              <a:t>Создание условий для самореализации воспитанников через раскрытие их творческого </a:t>
            </a:r>
          </a:p>
          <a:p>
            <a:pPr marL="444500" indent="-355600" defTabSz="266700">
              <a:tabLst>
                <a:tab pos="457200" algn="l"/>
              </a:tabLst>
              <a:defRPr/>
            </a:pPr>
            <a:r>
              <a:rPr lang="ru-RU" dirty="0">
                <a:latin typeface="Arial" charset="0"/>
              </a:rPr>
              <a:t>      и интеллектуального потенциала.</a:t>
            </a:r>
          </a:p>
          <a:p>
            <a:pPr marL="444500" indent="-355600" defTabSz="266700">
              <a:buFontTx/>
              <a:buAutoNum type="arabicPeriod"/>
              <a:tabLst>
                <a:tab pos="457200" algn="l"/>
              </a:tabLst>
              <a:defRPr/>
            </a:pPr>
            <a:endParaRPr lang="ru-RU" dirty="0">
              <a:latin typeface="Arial" charset="0"/>
            </a:endParaRPr>
          </a:p>
          <a:p>
            <a:pPr marL="444500" indent="-355600" defTabSz="266700">
              <a:tabLst>
                <a:tab pos="457200" algn="l"/>
              </a:tabLst>
              <a:defRPr/>
            </a:pPr>
            <a:r>
              <a:rPr lang="ru-RU" dirty="0">
                <a:latin typeface="Arial" charset="0"/>
              </a:rPr>
              <a:t>3.  Разработка и реализация модернизированных программ кружковой работы по следующим направленностям:</a:t>
            </a:r>
          </a:p>
          <a:p>
            <a:pPr marL="1073150" indent="-355600" defTabSz="266700">
              <a:buFontTx/>
              <a:buChar char="•"/>
              <a:tabLst>
                <a:tab pos="1257300" algn="l"/>
              </a:tabLst>
              <a:defRPr/>
            </a:pPr>
            <a:r>
              <a:rPr lang="ru-RU" dirty="0">
                <a:latin typeface="Arial" charset="0"/>
              </a:rPr>
              <a:t>Военно-патриотическая</a:t>
            </a:r>
          </a:p>
          <a:p>
            <a:pPr marL="1073150" indent="-355600" defTabSz="266700">
              <a:buFontTx/>
              <a:buChar char="•"/>
              <a:tabLst>
                <a:tab pos="1257300" algn="l"/>
              </a:tabLst>
              <a:defRPr/>
            </a:pPr>
            <a:r>
              <a:rPr lang="ru-RU" dirty="0">
                <a:latin typeface="Arial" charset="0"/>
              </a:rPr>
              <a:t>Туристско-краеведческая </a:t>
            </a:r>
          </a:p>
          <a:p>
            <a:pPr marL="1073150" indent="-355600" defTabSz="266700">
              <a:buFontTx/>
              <a:buChar char="•"/>
              <a:tabLst>
                <a:tab pos="1257300" algn="l"/>
              </a:tabLst>
              <a:defRPr/>
            </a:pPr>
            <a:r>
              <a:rPr lang="ru-RU" dirty="0">
                <a:latin typeface="Arial" charset="0"/>
              </a:rPr>
              <a:t>Художественно-эстетическая</a:t>
            </a:r>
          </a:p>
          <a:p>
            <a:pPr marL="1073150" indent="-355600" defTabSz="266700">
              <a:buFontTx/>
              <a:buChar char="•"/>
              <a:tabLst>
                <a:tab pos="1257300" algn="l"/>
              </a:tabLst>
              <a:defRPr/>
            </a:pPr>
            <a:r>
              <a:rPr lang="ru-RU" dirty="0">
                <a:latin typeface="Arial" charset="0"/>
              </a:rPr>
              <a:t>Социально-педагогическая</a:t>
            </a:r>
          </a:p>
          <a:p>
            <a:pPr marL="1073150" indent="-355600" defTabSz="266700">
              <a:buFontTx/>
              <a:buChar char="•"/>
              <a:tabLst>
                <a:tab pos="1257300" algn="l"/>
              </a:tabLst>
              <a:defRPr/>
            </a:pPr>
            <a:r>
              <a:rPr lang="ru-RU" dirty="0">
                <a:latin typeface="Arial" charset="0"/>
              </a:rPr>
              <a:t>Физкультурно-спортивная</a:t>
            </a:r>
          </a:p>
        </p:txBody>
      </p:sp>
      <p:pic>
        <p:nvPicPr>
          <p:cNvPr id="1028" name="Picture 7" descr="P1010198"/>
          <p:cNvPicPr>
            <a:picLocks noChangeAspect="1" noChangeArrowheads="1"/>
          </p:cNvPicPr>
          <p:nvPr/>
        </p:nvPicPr>
        <p:blipFill>
          <a:blip r:embed="rId3" cstate="print"/>
          <a:srcRect r="6447"/>
          <a:stretch>
            <a:fillRect/>
          </a:stretch>
        </p:blipFill>
        <p:spPr bwMode="auto">
          <a:xfrm rot="-349045">
            <a:off x="104775" y="1062038"/>
            <a:ext cx="273526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6072188" y="5214938"/>
          <a:ext cx="273685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4" imgW="3987302" imgH="2044444" progId="">
                  <p:embed/>
                </p:oleObj>
              </mc:Choice>
              <mc:Fallback>
                <p:oleObj name="Image" r:id="rId4" imgW="3987302" imgH="2044444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5214938"/>
                        <a:ext cx="2736850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9" descr="100_05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36048">
            <a:off x="187325" y="4021138"/>
            <a:ext cx="32289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Box 11"/>
          <p:cNvSpPr txBox="1">
            <a:spLocks noChangeArrowheads="1"/>
          </p:cNvSpPr>
          <p:nvPr/>
        </p:nvSpPr>
        <p:spPr bwMode="auto">
          <a:xfrm>
            <a:off x="214313" y="142875"/>
            <a:ext cx="8786812" cy="4619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Отделение дополнительного образования детей</a:t>
            </a:r>
          </a:p>
        </p:txBody>
      </p:sp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142844" y="714356"/>
            <a:ext cx="8786812" cy="4619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Отделение дополнительного образования детей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1714488"/>
            <a:ext cx="850112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   Занятия проводятся на бесплатной основе во второй половине дня под руководством опытных педагогов дополнительного образования.</a:t>
            </a:r>
          </a:p>
          <a:p>
            <a:pPr marL="457200" indent="-457200">
              <a:buAutoNum type="arabicPeriod"/>
            </a:pPr>
            <a:r>
              <a:rPr lang="ru-RU" sz="2000" b="1" dirty="0"/>
              <a:t>Секция мини футбола</a:t>
            </a:r>
            <a:r>
              <a:rPr lang="ru-RU" sz="2000" dirty="0"/>
              <a:t>( </a:t>
            </a:r>
            <a:r>
              <a:rPr lang="ru-RU" sz="2000" dirty="0" err="1"/>
              <a:t>руководитель:Смирнов</a:t>
            </a:r>
            <a:r>
              <a:rPr lang="ru-RU" sz="2000" dirty="0"/>
              <a:t> В.А.)</a:t>
            </a:r>
          </a:p>
          <a:p>
            <a:pPr marL="457200" indent="-457200">
              <a:buAutoNum type="arabicPeriod"/>
            </a:pPr>
            <a:r>
              <a:rPr lang="ru-RU" sz="2000" b="1" dirty="0"/>
              <a:t>Каратэ </a:t>
            </a:r>
            <a:r>
              <a:rPr lang="ru-RU" sz="2000" dirty="0"/>
              <a:t>( </a:t>
            </a:r>
            <a:r>
              <a:rPr lang="ru-RU" sz="2000" dirty="0" err="1"/>
              <a:t>руководитель:Налимов</a:t>
            </a:r>
            <a:r>
              <a:rPr lang="ru-RU" sz="2000" dirty="0"/>
              <a:t> А.В.)</a:t>
            </a:r>
          </a:p>
          <a:p>
            <a:pPr marL="457200" indent="-457200">
              <a:buAutoNum type="arabicPeriod"/>
            </a:pPr>
            <a:r>
              <a:rPr lang="ru-RU" sz="2000" b="1" dirty="0"/>
              <a:t>Народный танец </a:t>
            </a:r>
            <a:r>
              <a:rPr lang="ru-RU" sz="2000" dirty="0"/>
              <a:t>(руководитель: Богодухова А.А.)</a:t>
            </a:r>
          </a:p>
          <a:p>
            <a:pPr marL="457200" indent="-457200">
              <a:buAutoNum type="arabicPeriod"/>
            </a:pPr>
            <a:r>
              <a:rPr lang="ru-RU" sz="2000" b="1" dirty="0"/>
              <a:t>Студия эстрадного пения «Радуга» </a:t>
            </a:r>
            <a:r>
              <a:rPr lang="ru-RU" sz="2000" dirty="0"/>
              <a:t>(руководитель: Попова А.В.)</a:t>
            </a:r>
          </a:p>
          <a:p>
            <a:pPr marL="457200" indent="-457200">
              <a:buAutoNum type="arabicPeriod"/>
            </a:pPr>
            <a:r>
              <a:rPr lang="ru-RU" sz="2000" b="1" dirty="0"/>
              <a:t>Изостудия</a:t>
            </a:r>
            <a:r>
              <a:rPr lang="ru-RU" sz="2000" dirty="0"/>
              <a:t> (руководитель: Кузнецова Л.А.)</a:t>
            </a:r>
          </a:p>
          <a:p>
            <a:pPr marL="457200" indent="-457200">
              <a:buAutoNum type="arabicPeriod"/>
            </a:pPr>
            <a:r>
              <a:rPr lang="ru-RU" sz="2000" b="1" dirty="0"/>
              <a:t>Хореография </a:t>
            </a:r>
            <a:r>
              <a:rPr lang="ru-RU" sz="2000" dirty="0"/>
              <a:t>(руководитель: Бессонов Е.В.)</a:t>
            </a:r>
          </a:p>
          <a:p>
            <a:pPr marL="457200" indent="-457200">
              <a:buAutoNum type="arabicPeriod"/>
            </a:pPr>
            <a:r>
              <a:rPr lang="ru-RU" sz="2000" b="1" dirty="0"/>
              <a:t>Мир книги </a:t>
            </a:r>
            <a:r>
              <a:rPr lang="ru-RU" sz="2000" dirty="0"/>
              <a:t>(руководитель: </a:t>
            </a:r>
            <a:r>
              <a:rPr lang="ru-RU" sz="2000" dirty="0" err="1"/>
              <a:t>Забегаевская</a:t>
            </a:r>
            <a:r>
              <a:rPr lang="ru-RU" sz="2000" dirty="0"/>
              <a:t> Н.М.)</a:t>
            </a:r>
          </a:p>
          <a:p>
            <a:pPr marL="457200" indent="-457200">
              <a:buAutoNum type="arabicPeriod"/>
            </a:pPr>
            <a:r>
              <a:rPr lang="ru-RU" sz="2000" b="1" dirty="0"/>
              <a:t>Спортивное ориентирование </a:t>
            </a:r>
            <a:r>
              <a:rPr lang="ru-RU" sz="2000" dirty="0"/>
              <a:t>(руководитель: Соловьева А.В.)</a:t>
            </a:r>
          </a:p>
          <a:p>
            <a:pPr marL="457200" indent="-457200">
              <a:buAutoNum type="arabicPeriod"/>
            </a:pPr>
            <a:r>
              <a:rPr lang="ru-RU" sz="2000" b="1" dirty="0"/>
              <a:t>Театральная студия </a:t>
            </a:r>
            <a:r>
              <a:rPr lang="ru-RU" sz="2000" dirty="0"/>
              <a:t>(руководитель: </a:t>
            </a:r>
            <a:r>
              <a:rPr lang="ru-RU" sz="2000" dirty="0" err="1"/>
              <a:t>Лапичева</a:t>
            </a:r>
            <a:r>
              <a:rPr lang="ru-RU" sz="2000" dirty="0"/>
              <a:t> Л.Ю.)</a:t>
            </a:r>
          </a:p>
        </p:txBody>
      </p:sp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Z:\Для_Имеряковой\РАДУГА\6AkYgLfdsw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75478">
            <a:off x="217449" y="1364554"/>
            <a:ext cx="3751762" cy="255977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011" name="Picture 3" descr="Z:\Для_Имеряковой\РАДУГА\j955fZnYQQ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9548">
            <a:off x="5262968" y="3750986"/>
            <a:ext cx="3600790" cy="251041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214414" y="285729"/>
            <a:ext cx="700092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Студия эстрадного пения «Радуга»</a:t>
            </a:r>
          </a:p>
        </p:txBody>
      </p:sp>
      <p:pic>
        <p:nvPicPr>
          <p:cNvPr id="43012" name="Picture 4" descr="Z:\Для_Имеряковой\РАДУГА\kXzmtiRgZeY.jpg"/>
          <p:cNvPicPr>
            <a:picLocks noChangeAspect="1" noChangeArrowheads="1"/>
          </p:cNvPicPr>
          <p:nvPr/>
        </p:nvPicPr>
        <p:blipFill>
          <a:blip r:embed="rId4" cstate="print"/>
          <a:srcRect l="4429" t="3577" r="4429" b="3577"/>
          <a:stretch>
            <a:fillRect/>
          </a:stretch>
        </p:blipFill>
        <p:spPr bwMode="auto">
          <a:xfrm>
            <a:off x="1142976" y="4214818"/>
            <a:ext cx="3869868" cy="2440788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214778" y="1714488"/>
            <a:ext cx="4929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Участники этого детского коллектива неоднократно становились победителями  творческих конкурсов различного уровня </a:t>
            </a:r>
          </a:p>
        </p:txBody>
      </p:sp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7905750" cy="4525963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5400" b="1">
                <a:solidFill>
                  <a:srgbClr val="00B050"/>
                </a:solidFill>
                <a:latin typeface="Monotype Corsiva" pitchFamily="66" charset="0"/>
              </a:rPr>
              <a:t>«Величайшее сокровище – хорошая библиотека»</a:t>
            </a:r>
          </a:p>
          <a:p>
            <a:pPr algn="r" eaLnBrk="1" hangingPunct="1">
              <a:buFontTx/>
              <a:buNone/>
            </a:pPr>
            <a:r>
              <a:rPr lang="ru-RU" sz="4400" b="1">
                <a:solidFill>
                  <a:srgbClr val="00B050"/>
                </a:solidFill>
                <a:latin typeface="Monotype Corsiva" pitchFamily="66" charset="0"/>
              </a:rPr>
              <a:t>В.Г.Белинский</a:t>
            </a:r>
          </a:p>
        </p:txBody>
      </p:sp>
      <p:pic>
        <p:nvPicPr>
          <p:cNvPr id="14339" name="Picture 4" descr="PA270114"/>
          <p:cNvPicPr>
            <a:picLocks noChangeAspect="1" noChangeArrowheads="1"/>
          </p:cNvPicPr>
          <p:nvPr/>
        </p:nvPicPr>
        <p:blipFill>
          <a:blip r:embed="rId2" cstate="print"/>
          <a:srcRect l="5913"/>
          <a:stretch>
            <a:fillRect/>
          </a:stretch>
        </p:blipFill>
        <p:spPr bwMode="auto">
          <a:xfrm>
            <a:off x="714348" y="1785926"/>
            <a:ext cx="2985298" cy="239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Изображение0013"/>
          <p:cNvPicPr>
            <a:picLocks noChangeAspect="1" noChangeArrowheads="1"/>
          </p:cNvPicPr>
          <p:nvPr/>
        </p:nvPicPr>
        <p:blipFill>
          <a:blip r:embed="rId3" cstate="print"/>
          <a:srcRect l="15364" t="3082" b="7118"/>
          <a:stretch>
            <a:fillRect/>
          </a:stretch>
        </p:blipFill>
        <p:spPr bwMode="auto">
          <a:xfrm>
            <a:off x="1643042" y="4286256"/>
            <a:ext cx="2961422" cy="228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еделя русского языка и литературы 0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428868"/>
            <a:ext cx="4108310" cy="314327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PA280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6523">
            <a:off x="416108" y="2191645"/>
            <a:ext cx="3392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357290" y="285728"/>
            <a:ext cx="7572428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rgbClr val="00B050"/>
                </a:solidFill>
                <a:latin typeface="Monotype Corsiva" pitchFamily="66" charset="0"/>
              </a:rPr>
              <a:t>Школьная библиотека принимает активное участие в общеобразовательном процессе. </a:t>
            </a:r>
          </a:p>
          <a:p>
            <a:pPr algn="r">
              <a:spcBef>
                <a:spcPts val="0"/>
              </a:spcBef>
            </a:pP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r">
              <a:spcBef>
                <a:spcPts val="0"/>
              </a:spcBef>
            </a:pP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библиотеке ведется работа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buClr>
                <a:schemeClr val="tx1"/>
              </a:buClr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с учащимися групп продленного дня.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buClr>
                <a:schemeClr val="tx1"/>
              </a:buClr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Работает кружок «История книги».</a:t>
            </a:r>
          </a:p>
          <a:p>
            <a:pPr algn="r">
              <a:spcBef>
                <a:spcPts val="0"/>
              </a:spcBef>
              <a:buClr>
                <a:schemeClr val="tx1"/>
              </a:buClr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Проводятся занятия по основам </a:t>
            </a:r>
          </a:p>
          <a:p>
            <a:pPr algn="r">
              <a:spcBef>
                <a:spcPts val="0"/>
              </a:spcBef>
              <a:buClr>
                <a:schemeClr val="tx1"/>
              </a:buClr>
            </a:pP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библиотечно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–библиографических  знаний.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@"/>
            </a:pPr>
            <a:endParaRPr lang="ru-RU" sz="2800" b="1" dirty="0">
              <a:solidFill>
                <a:srgbClr val="6699FF"/>
              </a:solidFill>
              <a:latin typeface="Monotype Corsiva" pitchFamily="66" charset="0"/>
            </a:endParaRPr>
          </a:p>
          <a:p>
            <a:pPr algn="ctr">
              <a:spcBef>
                <a:spcPct val="50000"/>
              </a:spcBef>
              <a:buFontTx/>
              <a:buChar char="•"/>
            </a:pPr>
            <a:endParaRPr lang="ru-RU" sz="2800" b="1" dirty="0">
              <a:solidFill>
                <a:srgbClr val="6699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8353425" cy="1470025"/>
          </a:xfrm>
        </p:spPr>
        <p:txBody>
          <a:bodyPr/>
          <a:lstStyle/>
          <a:p>
            <a:pPr algn="ctr" eaLnBrk="1" hangingPunct="1"/>
            <a:r>
              <a:rPr lang="ru-RU" sz="2000" dirty="0"/>
              <a:t>Государственное бюджетное </a:t>
            </a:r>
            <a:br>
              <a:rPr lang="ru-RU" sz="2000" dirty="0"/>
            </a:br>
            <a:r>
              <a:rPr lang="ru-RU" sz="2000" dirty="0"/>
              <a:t>общеобразовательное учреждение </a:t>
            </a:r>
            <a:br>
              <a:rPr lang="ru-RU" sz="2000" dirty="0"/>
            </a:br>
            <a:r>
              <a:rPr lang="ru-RU" sz="2000" dirty="0"/>
              <a:t>средняя общеобразовательная  школа  № 536 </a:t>
            </a:r>
            <a:br>
              <a:rPr lang="ru-RU" sz="2000" dirty="0"/>
            </a:br>
            <a:r>
              <a:rPr lang="ru-RU" sz="2000" dirty="0"/>
              <a:t>имени Т.И.Гончаровой </a:t>
            </a:r>
            <a:br>
              <a:rPr lang="ru-RU" sz="2000" dirty="0"/>
            </a:br>
            <a:r>
              <a:rPr lang="ru-RU" sz="2000" dirty="0"/>
              <a:t>Московского  района                       </a:t>
            </a:r>
            <a:br>
              <a:rPr lang="ru-RU" sz="2000" dirty="0"/>
            </a:br>
            <a:r>
              <a:rPr lang="ru-RU" sz="2000" dirty="0"/>
              <a:t>Санкт-Петербурга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7175" y="2708275"/>
            <a:ext cx="4678363" cy="649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>
                <a:latin typeface="Bookman Old Style" pitchFamily="18" charset="0"/>
              </a:rPr>
              <a:t>Школа основана в 1965 году.</a:t>
            </a:r>
          </a:p>
          <a:p>
            <a:pPr eaLnBrk="1" hangingPunct="1">
              <a:lnSpc>
                <a:spcPct val="80000"/>
              </a:lnSpc>
            </a:pPr>
            <a:endParaRPr lang="ru-RU" sz="1800" i="1">
              <a:latin typeface="Bookman Old Style" pitchFamily="18" charset="0"/>
            </a:endParaRPr>
          </a:p>
        </p:txBody>
      </p:sp>
      <p:pic>
        <p:nvPicPr>
          <p:cNvPr id="5124" name="Picture 4" descr="100_0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133600"/>
            <a:ext cx="3240087" cy="2035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3284538"/>
            <a:ext cx="1462088" cy="2665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27088" y="4365625"/>
            <a:ext cx="61214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>
                <a:latin typeface="Bookman Old Style" pitchFamily="18" charset="0"/>
              </a:rPr>
              <a:t>	30 сентября 1998 года школе присвоили имя Т. И. Гончаровой, единственного в городе Народного учителя СССР, работавшего здесь долгое время. Через год по решению Школьного педагогического совета была открыта музейная комната, посвященная жизни и творчеству  выдающейся личности. В 2007 году музейной комнате был присвоен статус музея.</a:t>
            </a:r>
          </a:p>
          <a:p>
            <a:endParaRPr lang="ru-RU">
              <a:latin typeface="Bookman Old Style" pitchFamily="18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142844" y="714356"/>
            <a:ext cx="8786812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Отделение дополнительных платных образовательных услуг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1714488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   Занятия проводятся на платной основе во второй половине дня под руководством опытных педагогов школы.</a:t>
            </a:r>
          </a:p>
          <a:p>
            <a:pPr marL="457200" indent="-457200">
              <a:buAutoNum type="arabicPeriod"/>
            </a:pPr>
            <a:r>
              <a:rPr lang="ru-RU" sz="2200" b="1" dirty="0"/>
              <a:t>Фантазия. Информатика и ИКТ (2-6 классы)</a:t>
            </a:r>
            <a:endParaRPr lang="ru-RU" sz="2200" dirty="0"/>
          </a:p>
          <a:p>
            <a:pPr marL="457200" indent="-457200">
              <a:buAutoNum type="arabicPeriod"/>
            </a:pPr>
            <a:endParaRPr lang="ru-RU" sz="2200" b="1" dirty="0"/>
          </a:p>
          <a:p>
            <a:pPr marL="457200" indent="-457200">
              <a:buAutoNum type="arabicPeriod"/>
            </a:pPr>
            <a:r>
              <a:rPr lang="ru-RU" sz="2200" b="1" dirty="0"/>
              <a:t>Разговорный английский (1-6)</a:t>
            </a:r>
            <a:endParaRPr lang="ru-RU" sz="2200" dirty="0"/>
          </a:p>
          <a:p>
            <a:pPr marL="457200" indent="-457200">
              <a:buAutoNum type="arabicPeriod"/>
            </a:pPr>
            <a:endParaRPr lang="ru-RU" sz="2200" dirty="0"/>
          </a:p>
        </p:txBody>
      </p:sp>
      <p:pic>
        <p:nvPicPr>
          <p:cNvPr id="4" name="Рисунок 9" descr="DSC01366.JPG"/>
          <p:cNvPicPr>
            <a:picLocks noChangeAspect="1"/>
          </p:cNvPicPr>
          <p:nvPr/>
        </p:nvPicPr>
        <p:blipFill>
          <a:blip r:embed="rId2" cstate="print"/>
          <a:srcRect t="18117" r="35938"/>
          <a:stretch>
            <a:fillRect/>
          </a:stretch>
        </p:blipFill>
        <p:spPr bwMode="auto">
          <a:xfrm>
            <a:off x="857224" y="4143380"/>
            <a:ext cx="3131485" cy="225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10" descr="P10101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9337">
            <a:off x="5237111" y="4017805"/>
            <a:ext cx="3097213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/>
              <a:t>У учеников нашей школы, начиная с 1-го класса, есть возможность изучать английский язык. По желанию родителей занятия организуются на платной основе 2 раза в неделю.</a:t>
            </a:r>
          </a:p>
        </p:txBody>
      </p:sp>
      <p:pic>
        <p:nvPicPr>
          <p:cNvPr id="17411" name="Picture 2" descr="C:\Users\секретарь\Desktop\ТатЮрьевне\DSC00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00372"/>
            <a:ext cx="3704574" cy="307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412" name="Picture 3" descr="C:\Users\секретарь\Desktop\ТатЮрьевне\DSC00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983910"/>
            <a:ext cx="3703635" cy="294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/>
              <a:t>Начиная со 2-го класса английский язык – обязательный предмет. Занятия на платной основе продолжаются в том же объеме на протяжении всего обучения в школе по желанию родителей.</a:t>
            </a:r>
          </a:p>
        </p:txBody>
      </p:sp>
      <p:pic>
        <p:nvPicPr>
          <p:cNvPr id="18435" name="Picture 2" descr="C:\Users\секретарь\Desktop\ТатЮрьевне\DSC00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143250"/>
            <a:ext cx="376237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436" name="Picture 3" descr="C:\Users\секретарь\Desktop\ТатЮрьевне\DSC00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785938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0034" y="785794"/>
            <a:ext cx="80010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Внеклассная работа ГБОУ школа № 536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1928802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Учащиеся 536 школы  принимают активное участие в многочисленных школьных мероприятиях: конкурсах, викторинах, праздниках, проектах, интерактивных площадках, благотворительных ярмарках, встречах с ветеранами, писателями.</a:t>
            </a:r>
          </a:p>
        </p:txBody>
      </p:sp>
      <p:pic>
        <p:nvPicPr>
          <p:cNvPr id="5" name="Рисунок 4" descr="x_4a9ff623.jpg"/>
          <p:cNvPicPr>
            <a:picLocks noChangeAspect="1"/>
          </p:cNvPicPr>
          <p:nvPr/>
        </p:nvPicPr>
        <p:blipFill>
          <a:blip r:embed="rId2" cstate="print"/>
          <a:srcRect l="9023"/>
          <a:stretch>
            <a:fillRect/>
          </a:stretch>
        </p:blipFill>
        <p:spPr bwMode="auto">
          <a:xfrm>
            <a:off x="5143504" y="3786190"/>
            <a:ext cx="3508146" cy="278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3" descr="IMG_156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3619497" cy="271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1 А    2010г Ледокол Красин\IMG_0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4643446"/>
            <a:ext cx="2571750" cy="185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531" name="Picture 4" descr="F:\3“А”класс\Новый год в Шуваловке,3а\Новый год в Шуваловке,3а 001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143250"/>
            <a:ext cx="250031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532" name="Picture 5" descr="F:\3“А”класс\фото 3 а класс\Новый год в Шуваловке\Новый год в Шуваловке,3а 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16430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533" name="Picture 6" descr="F:\4 А класс\Эрмитаж\IMG_00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3380"/>
            <a:ext cx="3097213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714375" y="928688"/>
            <a:ext cx="4110038" cy="523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Экскурсии по городу</a:t>
            </a: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3500438" y="1857375"/>
            <a:ext cx="2270125" cy="9540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Экскурсии </a:t>
            </a:r>
          </a:p>
          <a:p>
            <a:pPr algn="ctr"/>
            <a:r>
              <a:rPr lang="ru-RU" sz="2800" dirty="0"/>
              <a:t>в музеи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0" y="0"/>
            <a:ext cx="936333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Жизнь каждого класса проходит ярко и интересно. Это </a:t>
            </a:r>
          </a:p>
          <a:p>
            <a:pPr>
              <a:defRPr/>
            </a:pPr>
            <a:r>
              <a:rPr lang="ru-RU" sz="2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посещения музеев, театров, экскурсии, праздничные мероприятия.</a:t>
            </a:r>
          </a:p>
          <a:p>
            <a:pPr>
              <a:defRPr/>
            </a:pPr>
            <a:endParaRPr lang="ru-RU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7" name="Рисунок 9" descr="Экскурсия 1а 01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1357298"/>
            <a:ext cx="27146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3571876"/>
            <a:ext cx="8000908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Рады видеть Вас </a:t>
            </a:r>
          </a:p>
          <a:p>
            <a:pPr algn="ctr"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Ваших детей </a:t>
            </a:r>
          </a:p>
          <a:p>
            <a:pPr algn="ctr"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нашей школе!</a:t>
            </a:r>
          </a:p>
        </p:txBody>
      </p:sp>
      <p:pic>
        <p:nvPicPr>
          <p:cNvPr id="5" name="Picture 4" descr="100_0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5286412" cy="33205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5357818" y="214290"/>
            <a:ext cx="357187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Государственное бюджетное общеобразовательное учреждение </a:t>
            </a:r>
          </a:p>
          <a:p>
            <a:pPr algn="ctr"/>
            <a:r>
              <a:rPr lang="ru-RU" b="1" dirty="0"/>
              <a:t>средняя общеобразовательная школа </a:t>
            </a:r>
            <a:r>
              <a:rPr lang="ru-RU" sz="2000" b="1" dirty="0"/>
              <a:t>№ 536</a:t>
            </a:r>
          </a:p>
          <a:p>
            <a:pPr algn="ctr"/>
            <a:r>
              <a:rPr lang="ru-RU" sz="2000" b="1" dirty="0" err="1"/>
              <a:t>им.Т.И.Гончаровой</a:t>
            </a:r>
            <a:endParaRPr lang="ru-RU" sz="2000" b="1" dirty="0"/>
          </a:p>
          <a:p>
            <a:pPr algn="ctr"/>
            <a:r>
              <a:rPr lang="ru-RU" sz="2000" b="1" dirty="0"/>
              <a:t> (ГБОУ школа № 536)</a:t>
            </a:r>
            <a:br>
              <a:rPr lang="ru-RU" sz="2000" b="1" dirty="0"/>
            </a:br>
            <a:r>
              <a:rPr lang="ru-RU" sz="2000" b="1" dirty="0"/>
              <a:t>Московского района</a:t>
            </a:r>
          </a:p>
          <a:p>
            <a:pPr algn="ctr"/>
            <a:r>
              <a:rPr lang="ru-RU" sz="2000" b="1" dirty="0"/>
              <a:t> Санкт-Петербурга</a:t>
            </a:r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 rot="-5400000">
            <a:off x="-3046412" y="3046412"/>
            <a:ext cx="6858000" cy="765175"/>
          </a:xfrm>
          <a:prstGeom prst="rect">
            <a:avLst/>
          </a:prstGeom>
          <a:gradFill rotWithShape="1">
            <a:gsLst>
              <a:gs pos="0">
                <a:srgbClr val="339933"/>
              </a:gs>
              <a:gs pos="100000">
                <a:srgbClr val="33CC33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ш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к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о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л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а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№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5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3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6</a:t>
            </a:r>
          </a:p>
        </p:txBody>
      </p:sp>
      <p:pic>
        <p:nvPicPr>
          <p:cNvPr id="6147" name="Picture 5" descr="SWScan00002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6516688" y="3284538"/>
            <a:ext cx="511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SWScan00003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5795963" y="3933825"/>
            <a:ext cx="511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SWScan00005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1547813" y="188913"/>
            <a:ext cx="511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SWScan00006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2124075" y="4221163"/>
            <a:ext cx="511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SWScan00007"/>
          <p:cNvPicPr>
            <a:picLocks noChangeAspect="1" noChangeArrowheads="1"/>
          </p:cNvPicPr>
          <p:nvPr/>
        </p:nvPicPr>
        <p:blipFill>
          <a:blip r:embed="rId6" cstate="print">
            <a:lum bright="12000"/>
          </a:blip>
          <a:srcRect/>
          <a:stretch>
            <a:fillRect/>
          </a:stretch>
        </p:blipFill>
        <p:spPr bwMode="auto">
          <a:xfrm>
            <a:off x="6443663" y="4581525"/>
            <a:ext cx="511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SWScan00008"/>
          <p:cNvPicPr>
            <a:picLocks noChangeAspect="1" noChangeArrowheads="1"/>
          </p:cNvPicPr>
          <p:nvPr/>
        </p:nvPicPr>
        <p:blipFill>
          <a:blip r:embed="rId7" cstate="print">
            <a:lum bright="12000"/>
          </a:blip>
          <a:srcRect/>
          <a:stretch>
            <a:fillRect/>
          </a:stretch>
        </p:blipFill>
        <p:spPr bwMode="auto">
          <a:xfrm>
            <a:off x="7164388" y="4941888"/>
            <a:ext cx="511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SWScan00009"/>
          <p:cNvPicPr>
            <a:picLocks noChangeAspect="1" noChangeArrowheads="1"/>
          </p:cNvPicPr>
          <p:nvPr/>
        </p:nvPicPr>
        <p:blipFill>
          <a:blip r:embed="rId8" cstate="print">
            <a:lum bright="12000"/>
          </a:blip>
          <a:srcRect/>
          <a:stretch>
            <a:fillRect/>
          </a:stretch>
        </p:blipFill>
        <p:spPr bwMode="auto">
          <a:xfrm>
            <a:off x="3276600" y="2565400"/>
            <a:ext cx="511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SWScan00010"/>
          <p:cNvPicPr>
            <a:picLocks noChangeAspect="1" noChangeArrowheads="1"/>
          </p:cNvPicPr>
          <p:nvPr/>
        </p:nvPicPr>
        <p:blipFill>
          <a:blip r:embed="rId9" cstate="print">
            <a:lum bright="12000"/>
          </a:blip>
          <a:srcRect/>
          <a:stretch>
            <a:fillRect/>
          </a:stretch>
        </p:blipFill>
        <p:spPr bwMode="auto">
          <a:xfrm>
            <a:off x="3924300" y="4724400"/>
            <a:ext cx="511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3" descr="SWScan00011"/>
          <p:cNvPicPr>
            <a:picLocks noChangeAspect="1" noChangeArrowheads="1"/>
          </p:cNvPicPr>
          <p:nvPr/>
        </p:nvPicPr>
        <p:blipFill>
          <a:blip r:embed="rId10" cstate="print">
            <a:lum bright="12000"/>
          </a:blip>
          <a:srcRect/>
          <a:stretch>
            <a:fillRect/>
          </a:stretch>
        </p:blipFill>
        <p:spPr bwMode="auto">
          <a:xfrm>
            <a:off x="971550" y="765175"/>
            <a:ext cx="511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4" descr="SWScan00012"/>
          <p:cNvPicPr>
            <a:picLocks noChangeAspect="1" noChangeArrowheads="1"/>
          </p:cNvPicPr>
          <p:nvPr/>
        </p:nvPicPr>
        <p:blipFill>
          <a:blip r:embed="rId11" cstate="print">
            <a:lum bright="12000"/>
          </a:blip>
          <a:srcRect/>
          <a:stretch>
            <a:fillRect/>
          </a:stretch>
        </p:blipFill>
        <p:spPr bwMode="auto">
          <a:xfrm>
            <a:off x="2268538" y="549275"/>
            <a:ext cx="511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5" descr="SWScan00013"/>
          <p:cNvPicPr>
            <a:picLocks noChangeAspect="1" noChangeArrowheads="1"/>
          </p:cNvPicPr>
          <p:nvPr/>
        </p:nvPicPr>
        <p:blipFill>
          <a:blip r:embed="rId12" cstate="print">
            <a:lum bright="12000"/>
          </a:blip>
          <a:srcRect/>
          <a:stretch>
            <a:fillRect/>
          </a:stretch>
        </p:blipFill>
        <p:spPr bwMode="auto">
          <a:xfrm>
            <a:off x="4427538" y="2133600"/>
            <a:ext cx="511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6" descr="SWScan00014"/>
          <p:cNvPicPr>
            <a:picLocks noChangeAspect="1" noChangeArrowheads="1"/>
          </p:cNvPicPr>
          <p:nvPr/>
        </p:nvPicPr>
        <p:blipFill>
          <a:blip r:embed="rId13" cstate="print">
            <a:lum bright="12000"/>
          </a:blip>
          <a:srcRect/>
          <a:stretch>
            <a:fillRect/>
          </a:stretch>
        </p:blipFill>
        <p:spPr bwMode="auto">
          <a:xfrm>
            <a:off x="3492500" y="188913"/>
            <a:ext cx="511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7" descr="SWScan00015"/>
          <p:cNvPicPr>
            <a:picLocks noChangeAspect="1" noChangeArrowheads="1"/>
          </p:cNvPicPr>
          <p:nvPr/>
        </p:nvPicPr>
        <p:blipFill>
          <a:blip r:embed="rId14" cstate="print">
            <a:lum bright="12000"/>
          </a:blip>
          <a:srcRect/>
          <a:stretch>
            <a:fillRect/>
          </a:stretch>
        </p:blipFill>
        <p:spPr bwMode="auto">
          <a:xfrm>
            <a:off x="7380288" y="3068638"/>
            <a:ext cx="511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8" descr="SWScan00016"/>
          <p:cNvPicPr>
            <a:picLocks noChangeAspect="1" noChangeArrowheads="1"/>
          </p:cNvPicPr>
          <p:nvPr/>
        </p:nvPicPr>
        <p:blipFill>
          <a:blip r:embed="rId15" cstate="print">
            <a:lum bright="12000"/>
          </a:blip>
          <a:srcRect/>
          <a:stretch>
            <a:fillRect/>
          </a:stretch>
        </p:blipFill>
        <p:spPr bwMode="auto">
          <a:xfrm>
            <a:off x="1908175" y="1916113"/>
            <a:ext cx="511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9" descr="SWScan00017"/>
          <p:cNvPicPr>
            <a:picLocks noChangeAspect="1" noChangeArrowheads="1"/>
          </p:cNvPicPr>
          <p:nvPr/>
        </p:nvPicPr>
        <p:blipFill>
          <a:blip r:embed="rId16" cstate="print">
            <a:lum bright="12000"/>
          </a:blip>
          <a:srcRect/>
          <a:stretch>
            <a:fillRect/>
          </a:stretch>
        </p:blipFill>
        <p:spPr bwMode="auto">
          <a:xfrm>
            <a:off x="7164388" y="1412875"/>
            <a:ext cx="511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0" descr="SWScan00018"/>
          <p:cNvPicPr>
            <a:picLocks noChangeAspect="1" noChangeArrowheads="1"/>
          </p:cNvPicPr>
          <p:nvPr/>
        </p:nvPicPr>
        <p:blipFill>
          <a:blip r:embed="rId17" cstate="print">
            <a:lum bright="12000"/>
          </a:blip>
          <a:srcRect/>
          <a:stretch>
            <a:fillRect/>
          </a:stretch>
        </p:blipFill>
        <p:spPr bwMode="auto">
          <a:xfrm>
            <a:off x="5003800" y="1196975"/>
            <a:ext cx="511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21" descr="SWScan00019"/>
          <p:cNvPicPr>
            <a:picLocks noChangeAspect="1" noChangeArrowheads="1"/>
          </p:cNvPicPr>
          <p:nvPr/>
        </p:nvPicPr>
        <p:blipFill>
          <a:blip r:embed="rId18" cstate="print">
            <a:lum bright="12000"/>
          </a:blip>
          <a:srcRect/>
          <a:stretch>
            <a:fillRect/>
          </a:stretch>
        </p:blipFill>
        <p:spPr bwMode="auto">
          <a:xfrm>
            <a:off x="5580063" y="260350"/>
            <a:ext cx="508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2" descr="SWScan00020"/>
          <p:cNvPicPr>
            <a:picLocks noChangeAspect="1" noChangeArrowheads="1"/>
          </p:cNvPicPr>
          <p:nvPr/>
        </p:nvPicPr>
        <p:blipFill>
          <a:blip r:embed="rId19" cstate="print">
            <a:lum bright="12000"/>
          </a:blip>
          <a:srcRect/>
          <a:stretch>
            <a:fillRect/>
          </a:stretch>
        </p:blipFill>
        <p:spPr bwMode="auto">
          <a:xfrm>
            <a:off x="6084888" y="1989138"/>
            <a:ext cx="511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3" descr="SWScan0002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87675" y="1268413"/>
            <a:ext cx="511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4" descr="SWScan00022"/>
          <p:cNvPicPr>
            <a:picLocks noChangeAspect="1" noChangeArrowheads="1"/>
          </p:cNvPicPr>
          <p:nvPr/>
        </p:nvPicPr>
        <p:blipFill>
          <a:blip r:embed="rId21" cstate="print">
            <a:lum bright="12000"/>
          </a:blip>
          <a:srcRect/>
          <a:stretch>
            <a:fillRect/>
          </a:stretch>
        </p:blipFill>
        <p:spPr bwMode="auto">
          <a:xfrm>
            <a:off x="2268538" y="5805488"/>
            <a:ext cx="511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5" descr="SWScan00023"/>
          <p:cNvPicPr>
            <a:picLocks noChangeAspect="1" noChangeArrowheads="1"/>
          </p:cNvPicPr>
          <p:nvPr/>
        </p:nvPicPr>
        <p:blipFill>
          <a:blip r:embed="rId22" cstate="print">
            <a:lum bright="12000"/>
          </a:blip>
          <a:srcRect/>
          <a:stretch>
            <a:fillRect/>
          </a:stretch>
        </p:blipFill>
        <p:spPr bwMode="auto">
          <a:xfrm>
            <a:off x="7235825" y="333375"/>
            <a:ext cx="49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6" descr="SWScan00024"/>
          <p:cNvPicPr>
            <a:picLocks noChangeAspect="1" noChangeArrowheads="1"/>
          </p:cNvPicPr>
          <p:nvPr/>
        </p:nvPicPr>
        <p:blipFill>
          <a:blip r:embed="rId23" cstate="print">
            <a:lum bright="12000"/>
          </a:blip>
          <a:srcRect/>
          <a:stretch>
            <a:fillRect/>
          </a:stretch>
        </p:blipFill>
        <p:spPr bwMode="auto">
          <a:xfrm>
            <a:off x="8027988" y="5229225"/>
            <a:ext cx="511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7" descr="SWScan00026"/>
          <p:cNvPicPr>
            <a:picLocks noChangeAspect="1" noChangeArrowheads="1"/>
          </p:cNvPicPr>
          <p:nvPr/>
        </p:nvPicPr>
        <p:blipFill>
          <a:blip r:embed="rId24" cstate="print">
            <a:lum bright="12000"/>
          </a:blip>
          <a:srcRect/>
          <a:stretch>
            <a:fillRect/>
          </a:stretch>
        </p:blipFill>
        <p:spPr bwMode="auto">
          <a:xfrm>
            <a:off x="8459788" y="3644900"/>
            <a:ext cx="49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8" descr="SWScan00027"/>
          <p:cNvPicPr>
            <a:picLocks noChangeAspect="1" noChangeArrowheads="1"/>
          </p:cNvPicPr>
          <p:nvPr/>
        </p:nvPicPr>
        <p:blipFill>
          <a:blip r:embed="rId25" cstate="print">
            <a:lum bright="12000"/>
          </a:blip>
          <a:srcRect/>
          <a:stretch>
            <a:fillRect/>
          </a:stretch>
        </p:blipFill>
        <p:spPr bwMode="auto">
          <a:xfrm>
            <a:off x="4284663" y="3789363"/>
            <a:ext cx="511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29" descr="SWScan00036"/>
          <p:cNvPicPr>
            <a:picLocks noChangeAspect="1" noChangeArrowheads="1"/>
          </p:cNvPicPr>
          <p:nvPr/>
        </p:nvPicPr>
        <p:blipFill>
          <a:blip r:embed="rId26" cstate="print">
            <a:lum bright="12000"/>
          </a:blip>
          <a:srcRect/>
          <a:stretch>
            <a:fillRect/>
          </a:stretch>
        </p:blipFill>
        <p:spPr bwMode="auto">
          <a:xfrm>
            <a:off x="971550" y="3860800"/>
            <a:ext cx="511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30" descr="SWScan00055"/>
          <p:cNvPicPr>
            <a:picLocks noChangeAspect="1" noChangeArrowheads="1"/>
          </p:cNvPicPr>
          <p:nvPr/>
        </p:nvPicPr>
        <p:blipFill>
          <a:blip r:embed="rId27" cstate="print">
            <a:lum bright="12000"/>
          </a:blip>
          <a:srcRect/>
          <a:stretch>
            <a:fillRect/>
          </a:stretch>
        </p:blipFill>
        <p:spPr bwMode="auto">
          <a:xfrm>
            <a:off x="3995738" y="5949950"/>
            <a:ext cx="511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3" name="Picture 31" descr="SWScan00056"/>
          <p:cNvPicPr>
            <a:picLocks noChangeAspect="1" noChangeArrowheads="1"/>
          </p:cNvPicPr>
          <p:nvPr/>
        </p:nvPicPr>
        <p:blipFill>
          <a:blip r:embed="rId28" cstate="print">
            <a:lum bright="12000"/>
          </a:blip>
          <a:srcRect/>
          <a:stretch>
            <a:fillRect/>
          </a:stretch>
        </p:blipFill>
        <p:spPr bwMode="auto">
          <a:xfrm>
            <a:off x="6372225" y="765175"/>
            <a:ext cx="511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4" name="Picture 32" descr="SWScan00057"/>
          <p:cNvPicPr>
            <a:picLocks noChangeAspect="1" noChangeArrowheads="1"/>
          </p:cNvPicPr>
          <p:nvPr/>
        </p:nvPicPr>
        <p:blipFill>
          <a:blip r:embed="rId29" cstate="print">
            <a:lum bright="18000" contrast="-30000"/>
          </a:blip>
          <a:srcRect/>
          <a:stretch>
            <a:fillRect/>
          </a:stretch>
        </p:blipFill>
        <p:spPr bwMode="auto">
          <a:xfrm>
            <a:off x="4211638" y="692150"/>
            <a:ext cx="511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33" descr="SWScan00058"/>
          <p:cNvPicPr>
            <a:picLocks noChangeAspect="1" noChangeArrowheads="1"/>
          </p:cNvPicPr>
          <p:nvPr/>
        </p:nvPicPr>
        <p:blipFill>
          <a:blip r:embed="rId30" cstate="print">
            <a:lum bright="12000"/>
          </a:blip>
          <a:srcRect/>
          <a:stretch>
            <a:fillRect/>
          </a:stretch>
        </p:blipFill>
        <p:spPr bwMode="auto">
          <a:xfrm>
            <a:off x="3132138" y="5084763"/>
            <a:ext cx="511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34" descr="SWScan00059"/>
          <p:cNvPicPr>
            <a:picLocks noChangeAspect="1" noChangeArrowheads="1"/>
          </p:cNvPicPr>
          <p:nvPr/>
        </p:nvPicPr>
        <p:blipFill>
          <a:blip r:embed="rId31" cstate="print">
            <a:lum bright="12000"/>
          </a:blip>
          <a:srcRect/>
          <a:stretch>
            <a:fillRect/>
          </a:stretch>
        </p:blipFill>
        <p:spPr bwMode="auto">
          <a:xfrm>
            <a:off x="1619250" y="5084763"/>
            <a:ext cx="511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7" name="Picture 35" descr="SWScan00060"/>
          <p:cNvPicPr>
            <a:picLocks noChangeAspect="1" noChangeArrowheads="1"/>
          </p:cNvPicPr>
          <p:nvPr/>
        </p:nvPicPr>
        <p:blipFill>
          <a:blip r:embed="rId32" cstate="print">
            <a:lum bright="12000"/>
          </a:blip>
          <a:srcRect/>
          <a:stretch>
            <a:fillRect/>
          </a:stretch>
        </p:blipFill>
        <p:spPr bwMode="auto">
          <a:xfrm>
            <a:off x="971550" y="5876925"/>
            <a:ext cx="511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8" name="Picture 36" descr="SWScan00061"/>
          <p:cNvPicPr>
            <a:picLocks noChangeAspect="1" noChangeArrowheads="1"/>
          </p:cNvPicPr>
          <p:nvPr/>
        </p:nvPicPr>
        <p:blipFill>
          <a:blip r:embed="rId33" cstate="print">
            <a:lum bright="12000"/>
          </a:blip>
          <a:srcRect/>
          <a:stretch>
            <a:fillRect/>
          </a:stretch>
        </p:blipFill>
        <p:spPr bwMode="auto">
          <a:xfrm>
            <a:off x="4859338" y="5300663"/>
            <a:ext cx="511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9" name="Picture 37" descr="SWScan00062"/>
          <p:cNvPicPr>
            <a:picLocks noChangeAspect="1" noChangeArrowheads="1"/>
          </p:cNvPicPr>
          <p:nvPr/>
        </p:nvPicPr>
        <p:blipFill>
          <a:blip r:embed="rId34" cstate="print">
            <a:lum bright="12000"/>
          </a:blip>
          <a:srcRect/>
          <a:stretch>
            <a:fillRect/>
          </a:stretch>
        </p:blipFill>
        <p:spPr bwMode="auto">
          <a:xfrm>
            <a:off x="7740650" y="4221163"/>
            <a:ext cx="511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0" name="Picture 38" descr="SWScan00063"/>
          <p:cNvPicPr>
            <a:picLocks noChangeAspect="1" noChangeArrowheads="1"/>
          </p:cNvPicPr>
          <p:nvPr/>
        </p:nvPicPr>
        <p:blipFill>
          <a:blip r:embed="rId35" cstate="print">
            <a:lum bright="12000"/>
          </a:blip>
          <a:srcRect/>
          <a:stretch>
            <a:fillRect/>
          </a:stretch>
        </p:blipFill>
        <p:spPr bwMode="auto">
          <a:xfrm>
            <a:off x="6443663" y="5661025"/>
            <a:ext cx="511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1" name="Picture 39" descr="SWScan00064"/>
          <p:cNvPicPr>
            <a:picLocks noChangeAspect="1" noChangeArrowheads="1"/>
          </p:cNvPicPr>
          <p:nvPr/>
        </p:nvPicPr>
        <p:blipFill>
          <a:blip r:embed="rId36" cstate="print">
            <a:lum bright="12000"/>
          </a:blip>
          <a:srcRect/>
          <a:stretch>
            <a:fillRect/>
          </a:stretch>
        </p:blipFill>
        <p:spPr bwMode="auto">
          <a:xfrm>
            <a:off x="5651500" y="5949950"/>
            <a:ext cx="511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2" name="Picture 40" descr="SWScan00065"/>
          <p:cNvPicPr>
            <a:picLocks noChangeAspect="1" noChangeArrowheads="1"/>
          </p:cNvPicPr>
          <p:nvPr/>
        </p:nvPicPr>
        <p:blipFill>
          <a:blip r:embed="rId37" cstate="print">
            <a:lum bright="12000"/>
          </a:blip>
          <a:srcRect/>
          <a:stretch>
            <a:fillRect/>
          </a:stretch>
        </p:blipFill>
        <p:spPr bwMode="auto">
          <a:xfrm>
            <a:off x="7164388" y="5949950"/>
            <a:ext cx="511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3" name="Picture 41" descr="SWScan00001"/>
          <p:cNvPicPr>
            <a:picLocks noChangeAspect="1" noChangeArrowheads="1"/>
          </p:cNvPicPr>
          <p:nvPr/>
        </p:nvPicPr>
        <p:blipFill>
          <a:blip r:embed="rId38" cstate="print">
            <a:lum bright="12000"/>
          </a:blip>
          <a:srcRect/>
          <a:stretch>
            <a:fillRect/>
          </a:stretch>
        </p:blipFill>
        <p:spPr bwMode="auto">
          <a:xfrm>
            <a:off x="5508625" y="4868863"/>
            <a:ext cx="511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4" name="Text Box 42"/>
          <p:cNvSpPr txBox="1">
            <a:spLocks noChangeArrowheads="1"/>
          </p:cNvSpPr>
          <p:nvPr/>
        </p:nvSpPr>
        <p:spPr bwMode="auto">
          <a:xfrm>
            <a:off x="755650" y="1214422"/>
            <a:ext cx="83883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>
              <a:spcBef>
                <a:spcPct val="50000"/>
              </a:spcBef>
            </a:pPr>
            <a:r>
              <a:rPr lang="ru-RU" sz="2000" b="1" i="1" dirty="0">
                <a:latin typeface="Arial" charset="0"/>
              </a:rPr>
              <a:t> Победитель конкурса общеобразовательных учреждений, внедряющих инновационные образовательные программы, в Приоритетном национальном проекте «Образование», 2007</a:t>
            </a:r>
          </a:p>
          <a:p>
            <a:pPr marL="361950"/>
            <a:endParaRPr lang="ru-RU" sz="2000" b="1" i="1" dirty="0">
              <a:latin typeface="Arial" charset="0"/>
            </a:endParaRPr>
          </a:p>
          <a:p>
            <a:pPr marL="361950"/>
            <a:r>
              <a:rPr lang="ru-RU" sz="2000" b="1" i="1" dirty="0">
                <a:latin typeface="Arial" charset="0"/>
              </a:rPr>
              <a:t>Лауреат конкурса «Школа России-2006» </a:t>
            </a:r>
          </a:p>
          <a:p>
            <a:pPr marL="361950"/>
            <a:endParaRPr lang="ru-RU" sz="2000" b="1" i="1" dirty="0">
              <a:latin typeface="Arial" charset="0"/>
            </a:endParaRPr>
          </a:p>
          <a:p>
            <a:pPr marL="361950"/>
            <a:r>
              <a:rPr lang="ru-RU" sz="2000" b="1" i="1" dirty="0">
                <a:latin typeface="Arial" charset="0"/>
              </a:rPr>
              <a:t>Победитель конкурса «Школа года», 2005</a:t>
            </a:r>
          </a:p>
          <a:p>
            <a:pPr marL="361950"/>
            <a:endParaRPr lang="ru-RU" sz="2000" b="1" i="1" dirty="0">
              <a:latin typeface="Arial" charset="0"/>
            </a:endParaRPr>
          </a:p>
          <a:p>
            <a:pPr marL="361950"/>
            <a:r>
              <a:rPr lang="ru-RU" sz="2000" b="1" i="1" dirty="0">
                <a:latin typeface="Arial" charset="0"/>
              </a:rPr>
              <a:t>Коллективный член Петровской академии наук и искусств.</a:t>
            </a:r>
          </a:p>
          <a:p>
            <a:pPr marL="361950"/>
            <a:endParaRPr lang="ru-RU" sz="2000" b="1" i="1" dirty="0">
              <a:latin typeface="Arial" charset="0"/>
            </a:endParaRPr>
          </a:p>
          <a:p>
            <a:pPr marL="361950"/>
            <a:r>
              <a:rPr lang="ru-RU" sz="2000" b="1" i="1" dirty="0">
                <a:latin typeface="Arial" charset="0"/>
              </a:rPr>
              <a:t>Школа внесена в национальный реестр «Лучшие школы России», 2008</a:t>
            </a:r>
          </a:p>
          <a:p>
            <a:pPr marL="361950"/>
            <a:endParaRPr lang="ru-RU" sz="2000" b="1" i="1" dirty="0">
              <a:latin typeface="Arial" charset="0"/>
            </a:endParaRPr>
          </a:p>
          <a:p>
            <a:pPr marL="361950"/>
            <a:r>
              <a:rPr lang="ru-RU" sz="2000" b="1" i="1" dirty="0">
                <a:latin typeface="Arial" charset="0"/>
              </a:rPr>
              <a:t>Победитель </a:t>
            </a:r>
            <a:r>
              <a:rPr lang="en-US" sz="2000" b="1" i="1" dirty="0">
                <a:latin typeface="Arial" charset="0"/>
              </a:rPr>
              <a:t>V</a:t>
            </a:r>
            <a:r>
              <a:rPr lang="ru-RU" sz="2000" b="1" i="1" dirty="0">
                <a:latin typeface="Arial" charset="0"/>
              </a:rPr>
              <a:t> Всероссийского конкурса воспитательных систем,  2012</a:t>
            </a:r>
          </a:p>
        </p:txBody>
      </p:sp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 rot="-5400000">
            <a:off x="-3046412" y="3046412"/>
            <a:ext cx="6858000" cy="765175"/>
          </a:xfrm>
          <a:prstGeom prst="rect">
            <a:avLst/>
          </a:prstGeom>
          <a:gradFill rotWithShape="1">
            <a:gsLst>
              <a:gs pos="0">
                <a:srgbClr val="339933"/>
              </a:gs>
              <a:gs pos="100000">
                <a:srgbClr val="33CC33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ш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к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о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л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а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№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5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3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6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755650" y="0"/>
            <a:ext cx="838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/>
            <a:r>
              <a:rPr lang="ru-RU">
                <a:latin typeface="Arial" charset="0"/>
              </a:rPr>
              <a:t> </a:t>
            </a:r>
          </a:p>
        </p:txBody>
      </p:sp>
      <p:pic>
        <p:nvPicPr>
          <p:cNvPr id="9220" name="Picture 7" descr="Гончар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285750"/>
            <a:ext cx="1085850" cy="172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928688" y="214313"/>
            <a:ext cx="66246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lvl="2" indent="-3175" algn="ctr"/>
            <a:r>
              <a:rPr lang="ru-RU">
                <a:latin typeface="Arial" charset="0"/>
              </a:rPr>
              <a:t>	Школа носит имя </a:t>
            </a:r>
          </a:p>
          <a:p>
            <a:pPr marL="361950" lvl="2" indent="-3175" algn="ctr"/>
            <a:r>
              <a:rPr lang="ru-RU" b="1">
                <a:latin typeface="Arial" charset="0"/>
              </a:rPr>
              <a:t>Народного учителя СССР Т. И. Гончаровой</a:t>
            </a:r>
            <a:r>
              <a:rPr lang="ru-RU">
                <a:latin typeface="Arial" charset="0"/>
              </a:rPr>
              <a:t> -</a:t>
            </a:r>
          </a:p>
          <a:p>
            <a:pPr marL="361950" lvl="2" indent="-3175" algn="ctr"/>
            <a:r>
              <a:rPr lang="ru-RU">
                <a:latin typeface="Arial" charset="0"/>
              </a:rPr>
              <a:t>первого учителя в Ленинграде, получившего это высокое звание.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036638" y="1714500"/>
            <a:ext cx="775020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charset="0"/>
              </a:rPr>
              <a:t>		В коллективе работают:</a:t>
            </a:r>
          </a:p>
          <a:p>
            <a:endParaRPr lang="ru-RU" sz="1600" b="1" dirty="0">
              <a:latin typeface="Arial" charset="0"/>
            </a:endParaRPr>
          </a:p>
          <a:p>
            <a:r>
              <a:rPr lang="ru-RU" b="1" dirty="0">
                <a:latin typeface="Arial" charset="0"/>
              </a:rPr>
              <a:t>2 учителя – победители в номинации «Лучший учитель» в    Приоритетном национальном проекте «Образование»,</a:t>
            </a:r>
          </a:p>
          <a:p>
            <a:endParaRPr lang="ru-RU" sz="1400" b="1" dirty="0">
              <a:latin typeface="Arial" charset="0"/>
            </a:endParaRPr>
          </a:p>
          <a:p>
            <a:r>
              <a:rPr lang="ru-RU" b="1" dirty="0">
                <a:latin typeface="Arial" charset="0"/>
              </a:rPr>
              <a:t>2 учителя – обладатели премии губернатора Санкт-Петербурга,</a:t>
            </a:r>
          </a:p>
          <a:p>
            <a:endParaRPr lang="ru-RU" sz="1400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r>
              <a:rPr lang="ru-RU" b="1" dirty="0">
                <a:latin typeface="Arial" charset="0"/>
              </a:rPr>
              <a:t>1 учитель – лауреат конкурса «Учитель года», </a:t>
            </a:r>
          </a:p>
          <a:p>
            <a:endParaRPr lang="ru-RU" sz="1400" b="1" dirty="0">
              <a:latin typeface="Arial" charset="0"/>
            </a:endParaRPr>
          </a:p>
          <a:p>
            <a:r>
              <a:rPr lang="ru-RU" b="1" dirty="0">
                <a:latin typeface="Arial" charset="0"/>
              </a:rPr>
              <a:t>17 учителей награждены знаком «Отличник Народного образования», «Почётный работник народного образования»,</a:t>
            </a:r>
          </a:p>
          <a:p>
            <a:endParaRPr lang="ru-RU" sz="1400" b="1" dirty="0">
              <a:latin typeface="Arial" charset="0"/>
            </a:endParaRPr>
          </a:p>
          <a:p>
            <a:r>
              <a:rPr lang="ru-RU" b="1" dirty="0">
                <a:latin typeface="Arial" charset="0"/>
              </a:rPr>
              <a:t>38 учителей высшей квалификационной категории, </a:t>
            </a:r>
          </a:p>
          <a:p>
            <a:endParaRPr lang="ru-RU" sz="1600" b="1" dirty="0"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6AABB5-3C17-4BB8-B10D-0DD11EA80136}"/>
              </a:ext>
            </a:extLst>
          </p:cNvPr>
          <p:cNvSpPr txBox="1"/>
          <p:nvPr/>
        </p:nvSpPr>
        <p:spPr>
          <a:xfrm>
            <a:off x="252702" y="110037"/>
            <a:ext cx="83529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школа каждый год становится районной площадкой для проведения  различных семинаров, конференций, олимпиад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2019-2020 учебном году в районной олимпиаде «Юный натуралист», организованной на базе нашей школы, приняли участие более 80 учащихся четвертых классов школ Московского района. В рамках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семинара-практикума «Героические страницы в истории моего района, города, страны» был  представлен опыта работы школ Московского района по формированию гражданско-патриотических ценностей младших школьников; знакомством с авторской программой по внеурочной деятельности «Я, ты, он, она – вместе целая страна», разработанной коллективом  учителей начальных классов ГБОУ школа № 536.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AE86F4-5002-4DFA-9EF7-00275357A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9" y="3400437"/>
            <a:ext cx="3639507" cy="22194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14CAC7-A07E-47BA-A5B4-5C009D76A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46846"/>
            <a:ext cx="3502426" cy="20946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B8AE34-A31F-4913-AB85-40CFD1AE5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3386386" cy="20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87814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590800" y="142875"/>
            <a:ext cx="65532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85725">
              <a:defRPr/>
            </a:pPr>
            <a:r>
              <a:rPr lang="ru-RU" sz="3200" b="1" dirty="0">
                <a:latin typeface="Arial" charset="0"/>
              </a:rPr>
              <a:t>Техническое оснащение:</a:t>
            </a:r>
            <a:endParaRPr lang="ru-RU" b="1" dirty="0">
              <a:latin typeface="Arial" charset="0"/>
            </a:endParaRPr>
          </a:p>
          <a:p>
            <a:pPr indent="450850">
              <a:defRPr/>
            </a:pPr>
            <a:r>
              <a:rPr lang="ru-RU" dirty="0">
                <a:latin typeface="Arial" charset="0"/>
              </a:rPr>
              <a:t>- два учебных компьютерных класса, оснащенных современной компьютерной техникой и объединенных в локальную сеть;</a:t>
            </a:r>
          </a:p>
          <a:p>
            <a:pPr indent="450850">
              <a:buFontTx/>
              <a:buChar char="-"/>
              <a:defRPr/>
            </a:pPr>
            <a:endParaRPr lang="ru-RU" sz="1400" dirty="0">
              <a:latin typeface="Arial" charset="0"/>
            </a:endParaRPr>
          </a:p>
          <a:p>
            <a:pPr indent="450850">
              <a:defRPr/>
            </a:pPr>
            <a:r>
              <a:rPr lang="ru-RU" dirty="0">
                <a:latin typeface="Arial" charset="0"/>
              </a:rPr>
              <a:t>- </a:t>
            </a:r>
            <a:r>
              <a:rPr lang="ru-RU" dirty="0" err="1">
                <a:latin typeface="Arial" charset="0"/>
              </a:rPr>
              <a:t>медиацентр</a:t>
            </a:r>
            <a:r>
              <a:rPr lang="ru-RU" dirty="0">
                <a:latin typeface="Arial" charset="0"/>
              </a:rPr>
              <a:t>; 9 интерактивных досок – в начальной школе;</a:t>
            </a:r>
          </a:p>
          <a:p>
            <a:pPr indent="450850">
              <a:buFontTx/>
              <a:buChar char="-"/>
              <a:defRPr/>
            </a:pPr>
            <a:endParaRPr lang="ru-RU" sz="1400" dirty="0">
              <a:latin typeface="Arial" charset="0"/>
            </a:endParaRPr>
          </a:p>
          <a:p>
            <a:pPr indent="450850">
              <a:defRPr/>
            </a:pPr>
            <a:r>
              <a:rPr lang="ru-RU" dirty="0">
                <a:latin typeface="Arial" charset="0"/>
              </a:rPr>
              <a:t> - для управления образовательным процессом в каждом классе  - компьютер;</a:t>
            </a:r>
          </a:p>
          <a:p>
            <a:pPr indent="450850">
              <a:defRPr/>
            </a:pPr>
            <a:endParaRPr lang="ru-RU" sz="1400" dirty="0">
              <a:latin typeface="Arial" charset="0"/>
            </a:endParaRPr>
          </a:p>
          <a:p>
            <a:pPr indent="450850">
              <a:defRPr/>
            </a:pPr>
            <a:r>
              <a:rPr lang="ru-RU" dirty="0">
                <a:latin typeface="Arial" charset="0"/>
              </a:rPr>
              <a:t> - двадцать мультимедиа проекторов для проведения компьютерных презентаций ( в начальной школе – </a:t>
            </a:r>
          </a:p>
          <a:p>
            <a:pPr indent="450850">
              <a:defRPr/>
            </a:pPr>
            <a:r>
              <a:rPr lang="ru-RU" dirty="0">
                <a:latin typeface="Arial" charset="0"/>
              </a:rPr>
              <a:t>в каждом классе)</a:t>
            </a:r>
          </a:p>
        </p:txBody>
      </p:sp>
      <p:pic>
        <p:nvPicPr>
          <p:cNvPr id="10243" name="Picture 7" descr="P21602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25"/>
            <a:ext cx="2268537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P1010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29125"/>
            <a:ext cx="2268538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2875" y="4572000"/>
            <a:ext cx="62865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850">
              <a:defRPr/>
            </a:pPr>
            <a:r>
              <a:rPr lang="ru-RU" b="1" dirty="0">
                <a:latin typeface="Arial" charset="0"/>
              </a:rPr>
              <a:t>Для программно-методического обеспечения учебно-воспитательного процесса созданы:</a:t>
            </a:r>
          </a:p>
          <a:p>
            <a:pPr indent="450850">
              <a:buFontTx/>
              <a:buChar char="-"/>
              <a:defRPr/>
            </a:pPr>
            <a:r>
              <a:rPr lang="ru-RU" dirty="0">
                <a:latin typeface="Arial" charset="0"/>
              </a:rPr>
              <a:t>система компьютерного программного обеспечения;  </a:t>
            </a:r>
          </a:p>
          <a:p>
            <a:pPr indent="450850">
              <a:buFontTx/>
              <a:buChar char="-"/>
              <a:defRPr/>
            </a:pPr>
            <a:r>
              <a:rPr lang="ru-RU" dirty="0">
                <a:latin typeface="Arial" charset="0"/>
              </a:rPr>
              <a:t>методические и дидактические материалы учителей, использующих ИКТ в учебно-воспитательном процессе.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92175"/>
          </a:xfrm>
        </p:spPr>
        <p:txBody>
          <a:bodyPr/>
          <a:lstStyle/>
          <a:p>
            <a:pPr eaLnBrk="1" hangingPunct="1"/>
            <a:r>
              <a:rPr lang="ru-RU" sz="3200" dirty="0"/>
              <a:t>Образовательные программы, реализуемые в ГБОУ школа № 536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8001000" cy="3405187"/>
          </a:xfrm>
        </p:spPr>
        <p:txBody>
          <a:bodyPr/>
          <a:lstStyle/>
          <a:p>
            <a:pPr eaLnBrk="1" hangingPunct="1"/>
            <a:r>
              <a:rPr lang="ru-RU" sz="2800" i="1" dirty="0"/>
              <a:t>Начальное общее образование</a:t>
            </a:r>
            <a:r>
              <a:rPr lang="ru-RU" sz="2800" dirty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/>
              <a:t>    (1 – 4 классы) – УМК «Школа России»</a:t>
            </a:r>
          </a:p>
          <a:p>
            <a:pPr eaLnBrk="1" hangingPunct="1">
              <a:buFont typeface="Wingdings" pitchFamily="2" charset="2"/>
              <a:buNone/>
            </a:pPr>
            <a:endParaRPr lang="ru-RU" sz="1800" dirty="0"/>
          </a:p>
          <a:p>
            <a:pPr eaLnBrk="1" hangingPunct="1"/>
            <a:r>
              <a:rPr lang="ru-RU" sz="2800" i="1" dirty="0"/>
              <a:t>Основное общее образование</a:t>
            </a:r>
            <a:r>
              <a:rPr lang="ru-RU" sz="2800" dirty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/>
              <a:t>    (5 – 9 классы)</a:t>
            </a:r>
          </a:p>
          <a:p>
            <a:pPr eaLnBrk="1" hangingPunct="1">
              <a:buFont typeface="Wingdings" pitchFamily="2" charset="2"/>
              <a:buNone/>
            </a:pPr>
            <a:endParaRPr lang="ru-RU" sz="1800" dirty="0"/>
          </a:p>
          <a:p>
            <a:pPr eaLnBrk="1" hangingPunct="1"/>
            <a:r>
              <a:rPr lang="ru-RU" sz="2800" i="1" dirty="0"/>
              <a:t>Среднее общее образование            </a:t>
            </a:r>
            <a:r>
              <a:rPr lang="ru-RU" sz="2800" dirty="0"/>
              <a:t> (10 – 11 классы)</a:t>
            </a:r>
          </a:p>
          <a:p>
            <a:pPr eaLnBrk="1" hangingPunct="1">
              <a:buFont typeface="Wingdings" pitchFamily="2" charset="2"/>
              <a:buNone/>
            </a:pPr>
            <a:endParaRPr lang="ru-RU" sz="2000" dirty="0"/>
          </a:p>
          <a:p>
            <a:pPr eaLnBrk="1" hangingPunct="1">
              <a:buFont typeface="Wingdings" pitchFamily="2" charset="2"/>
              <a:buNone/>
            </a:pPr>
            <a:endParaRPr lang="ru-RU" sz="2000" dirty="0"/>
          </a:p>
        </p:txBody>
      </p:sp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Юлия\Desktop\умк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Основания для отказа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200" dirty="0"/>
              <a:t>Обращение лица, не относящегося к категории родителей (законных представителей)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Отсутствие документов, необходимых для приема в 1 класс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Возрастные ограничения (разрешение администрации района получается заранее)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Отсутствие свободных мест в ОО</a:t>
            </a:r>
          </a:p>
        </p:txBody>
      </p:sp>
      <p:pic>
        <p:nvPicPr>
          <p:cNvPr id="5121" name="Picture 1" descr="C:\Users\Юлия\Desktop\ум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1956</TotalTime>
  <Words>1080</Words>
  <Application>Microsoft Office PowerPoint</Application>
  <PresentationFormat>Экран (4:3)</PresentationFormat>
  <Paragraphs>166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Bookman Old Style</vt:lpstr>
      <vt:lpstr>Calibri</vt:lpstr>
      <vt:lpstr>Monotype Corsiva</vt:lpstr>
      <vt:lpstr>Times New Roman</vt:lpstr>
      <vt:lpstr>Verdana</vt:lpstr>
      <vt:lpstr>Wingdings</vt:lpstr>
      <vt:lpstr>Профиль</vt:lpstr>
      <vt:lpstr>Image</vt:lpstr>
      <vt:lpstr>Государственное бюджетное общеобразовательное учреждение  средняя общеобразовательная  школа  № 536 имени Т.И.Гончаровой  Московского  района                        Санкт-Петербурга </vt:lpstr>
      <vt:lpstr>Государственное бюджетное  общеобразовательное учреждение  средняя общеобразовательная  школа  № 536  имени Т.И.Гончаровой  Московского  района                        Санкт-Петербурга 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Образовательные программы, реализуемые в ГБОУ школа № 536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Группа продленного дня</vt:lpstr>
      <vt:lpstr>Организация школьного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учеников нашей школы, начиная с 1-го класса, есть возможность изучать английский язык. По желанию родителей занятия организуются на платной основе 2 раза в неделю.</vt:lpstr>
      <vt:lpstr>Начиная со 2-го класса английский язык – обязательный предмет. Занятия на платной основе продолжаются в том же объеме на протяжении всего обучения в школе по желанию родителей.</vt:lpstr>
      <vt:lpstr>Внеклассная работа ГБОУ школа № 536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общеобразовательное учреждение средняя общеобразовательная школа № 536  Московского административного района Санкт-Петербурга</dc:title>
  <dc:creator>User</dc:creator>
  <cp:lastModifiedBy>imerykova_y</cp:lastModifiedBy>
  <cp:revision>165</cp:revision>
  <dcterms:created xsi:type="dcterms:W3CDTF">2009-03-12T09:46:13Z</dcterms:created>
  <dcterms:modified xsi:type="dcterms:W3CDTF">2020-11-12T13:16:46Z</dcterms:modified>
</cp:coreProperties>
</file>